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64" r:id="rId4"/>
    <p:sldId id="263" r:id="rId5"/>
    <p:sldId id="259" r:id="rId6"/>
    <p:sldId id="262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  <a:srgbClr val="9BB4E3"/>
    <a:srgbClr val="7E9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/>
    <p:restoredTop sz="94729"/>
  </p:normalViewPr>
  <p:slideViewPr>
    <p:cSldViewPr snapToGrid="0" snapToObjects="1">
      <p:cViewPr>
        <p:scale>
          <a:sx n="114" d="100"/>
          <a:sy n="114" d="100"/>
        </p:scale>
        <p:origin x="14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16186" y="148966"/>
            <a:ext cx="879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Y 4.2						        Mönster</a:t>
            </a:r>
          </a:p>
        </p:txBody>
      </p:sp>
      <p:sp>
        <p:nvSpPr>
          <p:cNvPr id="4" name="Rektangel 3"/>
          <p:cNvSpPr/>
          <p:nvPr/>
        </p:nvSpPr>
        <p:spPr>
          <a:xfrm>
            <a:off x="4730057" y="1132775"/>
            <a:ext cx="4139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9F0002"/>
                </a:solidFill>
              </a:rPr>
              <a:t>Differensen</a:t>
            </a:r>
            <a:r>
              <a:rPr lang="sv-SE" b="1" i="1" dirty="0">
                <a:solidFill>
                  <a:srgbClr val="9F0002"/>
                </a:solidFill>
              </a:rPr>
              <a:t> </a:t>
            </a:r>
            <a:r>
              <a:rPr lang="sv-SE" dirty="0"/>
              <a:t>mellan två tal i talföljden är </a:t>
            </a:r>
            <a:r>
              <a:rPr lang="sv-SE" b="1" dirty="0">
                <a:solidFill>
                  <a:srgbClr val="9F0002"/>
                </a:solidFill>
              </a:rPr>
              <a:t>4</a:t>
            </a:r>
            <a:r>
              <a:rPr lang="sv-SE" dirty="0"/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572478" y="1015090"/>
            <a:ext cx="7455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7030A0"/>
                </a:solidFill>
              </a:rPr>
              <a:t>4, 8, 12… </a:t>
            </a:r>
            <a:r>
              <a:rPr lang="sv-SE" dirty="0"/>
              <a:t>är ett exempel på en </a:t>
            </a:r>
            <a:r>
              <a:rPr lang="sv-SE" i="1" dirty="0">
                <a:solidFill>
                  <a:srgbClr val="7030A0"/>
                </a:solidFill>
              </a:rPr>
              <a:t>talföljd</a:t>
            </a:r>
            <a:r>
              <a:rPr lang="sv-SE" i="1" dirty="0"/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975801" y="1463941"/>
            <a:ext cx="664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tal som helst i talföljden, </a:t>
            </a:r>
            <a:r>
              <a:rPr lang="sv-SE" b="1" i="1" dirty="0">
                <a:solidFill>
                  <a:srgbClr val="00B050"/>
                </a:solidFill>
              </a:rPr>
              <a:t>talet n</a:t>
            </a:r>
            <a:r>
              <a:rPr lang="sv-SE" dirty="0"/>
              <a:t>, kan tecknas med uttrycket </a:t>
            </a:r>
            <a:r>
              <a:rPr lang="sv-SE" b="1" dirty="0">
                <a:solidFill>
                  <a:srgbClr val="9F0002"/>
                </a:solidFill>
              </a:rPr>
              <a:t>4</a:t>
            </a:r>
            <a:r>
              <a:rPr lang="sv-SE" b="1" i="1" dirty="0">
                <a:solidFill>
                  <a:srgbClr val="00B050"/>
                </a:solidFill>
              </a:rPr>
              <a:t>n</a:t>
            </a:r>
            <a:r>
              <a:rPr lang="sv-SE" dirty="0"/>
              <a:t>.</a:t>
            </a:r>
          </a:p>
        </p:txBody>
      </p:sp>
      <p:sp>
        <p:nvSpPr>
          <p:cNvPr id="7" name="Rektangel 6"/>
          <p:cNvSpPr/>
          <p:nvPr/>
        </p:nvSpPr>
        <p:spPr>
          <a:xfrm>
            <a:off x="1366385" y="1817310"/>
            <a:ext cx="592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Om 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= 1 får vi </a:t>
            </a:r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dirty="0"/>
              <a:t> · 1 = 4, om</a:t>
            </a:r>
            <a:r>
              <a:rPr lang="sv-SE" i="1" dirty="0"/>
              <a:t> 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i="1" dirty="0"/>
              <a:t> </a:t>
            </a:r>
            <a:r>
              <a:rPr lang="sv-SE" dirty="0"/>
              <a:t>= 2 får vi </a:t>
            </a:r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dirty="0"/>
              <a:t> · 2 = 8 och så vidare.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A92127-7FF2-864C-990B-EA520189379E}"/>
              </a:ext>
            </a:extLst>
          </p:cNvPr>
          <p:cNvSpPr/>
          <p:nvPr/>
        </p:nvSpPr>
        <p:spPr>
          <a:xfrm>
            <a:off x="4130853" y="728461"/>
            <a:ext cx="966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Talföljd</a:t>
            </a:r>
            <a:endParaRPr lang="sv-SE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854BEE-659B-5242-9420-CF40CAA26D22}"/>
              </a:ext>
            </a:extLst>
          </p:cNvPr>
          <p:cNvSpPr/>
          <p:nvPr/>
        </p:nvSpPr>
        <p:spPr>
          <a:xfrm>
            <a:off x="392033" y="2304227"/>
            <a:ext cx="5218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7030A0"/>
                </a:solidFill>
              </a:rPr>
              <a:t>6, 10, 14… </a:t>
            </a:r>
            <a:r>
              <a:rPr lang="sv-SE" dirty="0"/>
              <a:t>är ett annat exempel på en </a:t>
            </a:r>
            <a:r>
              <a:rPr lang="sv-SE" i="1" dirty="0"/>
              <a:t>talföljd</a:t>
            </a:r>
            <a:r>
              <a:rPr lang="sv-SE" dirty="0"/>
              <a:t>. </a:t>
            </a:r>
            <a:endParaRPr lang="sv-SE" i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E6D3662-F652-AC49-859E-90A42D991CF7}"/>
              </a:ext>
            </a:extLst>
          </p:cNvPr>
          <p:cNvSpPr/>
          <p:nvPr/>
        </p:nvSpPr>
        <p:spPr>
          <a:xfrm>
            <a:off x="5301490" y="2424241"/>
            <a:ext cx="4139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denna talföljd har  differensen </a:t>
            </a:r>
            <a:r>
              <a:rPr lang="sv-SE" b="1" dirty="0">
                <a:solidFill>
                  <a:srgbClr val="9F0002"/>
                </a:solidFill>
              </a:rPr>
              <a:t>4</a:t>
            </a:r>
            <a:r>
              <a:rPr lang="sv-SE" dirty="0"/>
              <a:t>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BE3F9F-EE7B-8940-85EF-CA450CDD37F3}"/>
              </a:ext>
            </a:extLst>
          </p:cNvPr>
          <p:cNvSpPr/>
          <p:nvPr/>
        </p:nvSpPr>
        <p:spPr>
          <a:xfrm>
            <a:off x="392033" y="2772084"/>
            <a:ext cx="8477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om vi försöker få fram första talet i talföljden genom att beräkna 4 · 1 = 4, så märker vi att det inte stämmer. Vi måste </a:t>
            </a:r>
            <a:r>
              <a:rPr lang="sv-SE" dirty="0">
                <a:solidFill>
                  <a:srgbClr val="0070C0"/>
                </a:solidFill>
              </a:rPr>
              <a:t>addera med 2 </a:t>
            </a:r>
            <a:r>
              <a:rPr lang="sv-SE" dirty="0"/>
              <a:t>för att få det första talet.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C6CAC5C-9F14-AA45-AC6D-ED018FDF6F51}"/>
              </a:ext>
            </a:extLst>
          </p:cNvPr>
          <p:cNvGrpSpPr/>
          <p:nvPr/>
        </p:nvGrpSpPr>
        <p:grpSpPr>
          <a:xfrm>
            <a:off x="3178093" y="4463761"/>
            <a:ext cx="1633844" cy="2216392"/>
            <a:chOff x="5097593" y="4499568"/>
            <a:chExt cx="1633844" cy="2216392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74DAF34F-375E-F845-AE0D-423A7E8BE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81"/>
            <a:stretch/>
          </p:blipFill>
          <p:spPr>
            <a:xfrm>
              <a:off x="5097593" y="4499568"/>
              <a:ext cx="1633843" cy="2216392"/>
            </a:xfrm>
            <a:prstGeom prst="rect">
              <a:avLst/>
            </a:prstGeom>
          </p:spPr>
        </p:pic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0E0E255-4719-924D-887E-A0CAA670F1B7}"/>
                </a:ext>
              </a:extLst>
            </p:cNvPr>
            <p:cNvSpPr/>
            <p:nvPr/>
          </p:nvSpPr>
          <p:spPr>
            <a:xfrm>
              <a:off x="5097593" y="4502799"/>
              <a:ext cx="1633844" cy="338540"/>
            </a:xfrm>
            <a:prstGeom prst="rect">
              <a:avLst/>
            </a:prstGeom>
            <a:solidFill>
              <a:srgbClr val="9BB4E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Uttryck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E5D04BD-D0AE-E343-910D-CD01974A5BAE}"/>
              </a:ext>
            </a:extLst>
          </p:cNvPr>
          <p:cNvGrpSpPr/>
          <p:nvPr/>
        </p:nvGrpSpPr>
        <p:grpSpPr>
          <a:xfrm>
            <a:off x="834871" y="4455665"/>
            <a:ext cx="2309924" cy="2232584"/>
            <a:chOff x="2119385" y="4491472"/>
            <a:chExt cx="2309924" cy="2232584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A2432A0-7911-3A4F-8EA3-D4EA6AB3F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2439"/>
            <a:stretch/>
          </p:blipFill>
          <p:spPr>
            <a:xfrm>
              <a:off x="2119386" y="4491472"/>
              <a:ext cx="2309923" cy="2232584"/>
            </a:xfrm>
            <a:prstGeom prst="rect">
              <a:avLst/>
            </a:prstGeom>
          </p:spPr>
        </p:pic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A4B4E960-CC81-3646-AF33-5E79D6BD7762}"/>
                </a:ext>
              </a:extLst>
            </p:cNvPr>
            <p:cNvSpPr/>
            <p:nvPr/>
          </p:nvSpPr>
          <p:spPr>
            <a:xfrm>
              <a:off x="3102464" y="4502799"/>
              <a:ext cx="1326845" cy="338540"/>
            </a:xfrm>
            <a:prstGeom prst="rect">
              <a:avLst/>
            </a:prstGeom>
            <a:solidFill>
              <a:srgbClr val="9BB4E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Uttryck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0930D1F-A46F-4F45-AA04-BC1885AE07B6}"/>
                </a:ext>
              </a:extLst>
            </p:cNvPr>
            <p:cNvSpPr/>
            <p:nvPr/>
          </p:nvSpPr>
          <p:spPr>
            <a:xfrm>
              <a:off x="2119385" y="4502799"/>
              <a:ext cx="949781" cy="338540"/>
            </a:xfrm>
            <a:prstGeom prst="rect">
              <a:avLst/>
            </a:prstGeom>
            <a:solidFill>
              <a:srgbClr val="9BB4E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Tal nr</a:t>
              </a:r>
            </a:p>
          </p:txBody>
        </p: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92668CE5-186C-9A4F-8DF7-2C1B6C8631B4}"/>
              </a:ext>
            </a:extLst>
          </p:cNvPr>
          <p:cNvSpPr/>
          <p:nvPr/>
        </p:nvSpPr>
        <p:spPr>
          <a:xfrm>
            <a:off x="392033" y="3408698"/>
            <a:ext cx="8297261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Vilket tal som helst, talet 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, i den andra talföljden, kan tecknas med uttrycket </a:t>
            </a:r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+ </a:t>
            </a:r>
            <a:r>
              <a:rPr lang="sv-SE" dirty="0">
                <a:solidFill>
                  <a:srgbClr val="00B0F0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387D481-9A6A-BC4A-9D55-400D4C0B903F}"/>
              </a:ext>
            </a:extLst>
          </p:cNvPr>
          <p:cNvSpPr/>
          <p:nvPr/>
        </p:nvSpPr>
        <p:spPr>
          <a:xfrm>
            <a:off x="1702111" y="3801727"/>
            <a:ext cx="647553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är uttryckets </a:t>
            </a:r>
            <a:r>
              <a:rPr lang="sv-SE" b="1" i="1" dirty="0">
                <a:solidFill>
                  <a:srgbClr val="7030A0"/>
                </a:solidFill>
              </a:rPr>
              <a:t>variabelterm</a:t>
            </a:r>
            <a:r>
              <a:rPr lang="sv-SE" dirty="0"/>
              <a:t> och talet </a:t>
            </a:r>
            <a:r>
              <a:rPr lang="sv-SE" dirty="0">
                <a:solidFill>
                  <a:srgbClr val="00B0F0"/>
                </a:solidFill>
              </a:rPr>
              <a:t>2</a:t>
            </a:r>
            <a:r>
              <a:rPr lang="sv-SE" dirty="0"/>
              <a:t> är uttryckets </a:t>
            </a:r>
            <a:r>
              <a:rPr lang="sv-SE" b="1" i="1" dirty="0">
                <a:solidFill>
                  <a:srgbClr val="7030A0"/>
                </a:solidFill>
              </a:rPr>
              <a:t>sifferterm</a:t>
            </a:r>
            <a:r>
              <a:rPr lang="sv-SE" dirty="0"/>
              <a:t>.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ACC07E9-787B-5F42-A6E3-BB7C81A034C7}"/>
              </a:ext>
            </a:extLst>
          </p:cNvPr>
          <p:cNvSpPr/>
          <p:nvPr/>
        </p:nvSpPr>
        <p:spPr>
          <a:xfrm>
            <a:off x="6213764" y="5112328"/>
            <a:ext cx="1306615" cy="70658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dirty="0"/>
              <a:t>4</a:t>
            </a:r>
            <a:r>
              <a:rPr lang="sv-SE" sz="2800" i="1" dirty="0"/>
              <a:t>n </a:t>
            </a:r>
            <a:r>
              <a:rPr lang="sv-SE" sz="2800" dirty="0"/>
              <a:t>+ 2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45156D22-A9D8-6F44-989C-354C0E482F96}"/>
              </a:ext>
            </a:extLst>
          </p:cNvPr>
          <p:cNvGrpSpPr/>
          <p:nvPr/>
        </p:nvGrpSpPr>
        <p:grpSpPr>
          <a:xfrm>
            <a:off x="5782945" y="5644076"/>
            <a:ext cx="1153392" cy="864816"/>
            <a:chOff x="5646506" y="3947673"/>
            <a:chExt cx="1153392" cy="864816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283BA86-CD7E-2A40-BB17-5EF1215631AA}"/>
                </a:ext>
              </a:extLst>
            </p:cNvPr>
            <p:cNvSpPr/>
            <p:nvPr/>
          </p:nvSpPr>
          <p:spPr>
            <a:xfrm>
              <a:off x="5646506" y="4482950"/>
              <a:ext cx="1153392" cy="329539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Variabelterm</a:t>
              </a:r>
            </a:p>
          </p:txBody>
        </p:sp>
        <p:cxnSp>
          <p:nvCxnSpPr>
            <p:cNvPr id="37" name="Rak pil 36">
              <a:extLst>
                <a:ext uri="{FF2B5EF4-FFF2-40B4-BE49-F238E27FC236}">
                  <a16:creationId xmlns:a16="http://schemas.microsoft.com/office/drawing/2014/main" id="{C4B333C1-DB49-EC47-97DB-AE91D72EA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121" y="3947673"/>
              <a:ext cx="274296" cy="53997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D303C1F0-9144-4843-AB62-2A8C9E4154B2}"/>
              </a:ext>
            </a:extLst>
          </p:cNvPr>
          <p:cNvGrpSpPr/>
          <p:nvPr/>
        </p:nvGrpSpPr>
        <p:grpSpPr>
          <a:xfrm>
            <a:off x="7261793" y="5604387"/>
            <a:ext cx="915853" cy="904505"/>
            <a:chOff x="7166263" y="3927672"/>
            <a:chExt cx="915853" cy="904505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24930901-AB3D-2D48-AA43-3E92B91A3F1B}"/>
                </a:ext>
              </a:extLst>
            </p:cNvPr>
            <p:cNvSpPr/>
            <p:nvPr/>
          </p:nvSpPr>
          <p:spPr>
            <a:xfrm>
              <a:off x="7166263" y="4502638"/>
              <a:ext cx="915853" cy="32953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Sifferterm</a:t>
              </a:r>
            </a:p>
          </p:txBody>
        </p:sp>
        <p:cxnSp>
          <p:nvCxnSpPr>
            <p:cNvPr id="40" name="Rak pil 39">
              <a:extLst>
                <a:ext uri="{FF2B5EF4-FFF2-40B4-BE49-F238E27FC236}">
                  <a16:creationId xmlns:a16="http://schemas.microsoft.com/office/drawing/2014/main" id="{6CEA7245-84A8-764F-B683-6E97D8BBD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6263" y="3927672"/>
              <a:ext cx="413901" cy="574487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E667E957-77D5-2D49-9F43-AE84AB4BE809}"/>
              </a:ext>
            </a:extLst>
          </p:cNvPr>
          <p:cNvGrpSpPr/>
          <p:nvPr/>
        </p:nvGrpSpPr>
        <p:grpSpPr>
          <a:xfrm>
            <a:off x="5586177" y="4511462"/>
            <a:ext cx="912274" cy="899089"/>
            <a:chOff x="7166263" y="4502638"/>
            <a:chExt cx="912274" cy="899089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67E0DB87-4E00-E74E-A84D-72F9C4DC63F1}"/>
                </a:ext>
              </a:extLst>
            </p:cNvPr>
            <p:cNvSpPr/>
            <p:nvPr/>
          </p:nvSpPr>
          <p:spPr>
            <a:xfrm>
              <a:off x="7166263" y="4502638"/>
              <a:ext cx="912274" cy="3295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Differens</a:t>
              </a:r>
            </a:p>
          </p:txBody>
        </p:sp>
        <p:cxnSp>
          <p:nvCxnSpPr>
            <p:cNvPr id="50" name="Rak pil 49">
              <a:extLst>
                <a:ext uri="{FF2B5EF4-FFF2-40B4-BE49-F238E27FC236}">
                  <a16:creationId xmlns:a16="http://schemas.microsoft.com/office/drawing/2014/main" id="{78DC0442-F331-4C44-8816-699821859F24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>
              <a:off x="7622400" y="4832177"/>
              <a:ext cx="425907" cy="5695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A9F698E7-B835-B940-9C30-99DC41E2CB63}"/>
              </a:ext>
            </a:extLst>
          </p:cNvPr>
          <p:cNvGrpSpPr/>
          <p:nvPr/>
        </p:nvGrpSpPr>
        <p:grpSpPr>
          <a:xfrm>
            <a:off x="6746335" y="4473102"/>
            <a:ext cx="1230181" cy="907952"/>
            <a:chOff x="6848356" y="4502638"/>
            <a:chExt cx="1230181" cy="907952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0787A611-53B1-C142-A213-74026CB81B74}"/>
                </a:ext>
              </a:extLst>
            </p:cNvPr>
            <p:cNvSpPr/>
            <p:nvPr/>
          </p:nvSpPr>
          <p:spPr>
            <a:xfrm>
              <a:off x="7166263" y="4502638"/>
              <a:ext cx="912274" cy="36789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i="1" dirty="0"/>
                <a:t>Talets nummer</a:t>
              </a:r>
            </a:p>
          </p:txBody>
        </p:sp>
        <p:cxnSp>
          <p:nvCxnSpPr>
            <p:cNvPr id="61" name="Rak pil 60">
              <a:extLst>
                <a:ext uri="{FF2B5EF4-FFF2-40B4-BE49-F238E27FC236}">
                  <a16:creationId xmlns:a16="http://schemas.microsoft.com/office/drawing/2014/main" id="{E602AC92-2C85-9944-966C-9268564C00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8356" y="4870537"/>
              <a:ext cx="317906" cy="54005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7" name="Rak 66">
            <a:extLst>
              <a:ext uri="{FF2B5EF4-FFF2-40B4-BE49-F238E27FC236}">
                <a16:creationId xmlns:a16="http://schemas.microsoft.com/office/drawing/2014/main" id="{0958B30B-91D4-3444-A0D9-5D3C62BF26BF}"/>
              </a:ext>
            </a:extLst>
          </p:cNvPr>
          <p:cNvCxnSpPr>
            <a:cxnSpLocks/>
          </p:cNvCxnSpPr>
          <p:nvPr/>
        </p:nvCxnSpPr>
        <p:spPr>
          <a:xfrm>
            <a:off x="6433377" y="5644076"/>
            <a:ext cx="31295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  <p:bldP spid="13" grpId="0"/>
      <p:bldP spid="17" grpId="0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87374" y="1221085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följden av tal:</a:t>
            </a:r>
          </a:p>
        </p:txBody>
      </p:sp>
      <p:sp>
        <p:nvSpPr>
          <p:cNvPr id="8" name="Rektangel 7"/>
          <p:cNvSpPr/>
          <p:nvPr/>
        </p:nvSpPr>
        <p:spPr>
          <a:xfrm>
            <a:off x="735290" y="234950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Vilka är de två följande talen?</a:t>
            </a:r>
          </a:p>
        </p:txBody>
      </p:sp>
      <p:sp>
        <p:nvSpPr>
          <p:cNvPr id="9" name="Rektangel 8"/>
          <p:cNvSpPr/>
          <p:nvPr/>
        </p:nvSpPr>
        <p:spPr>
          <a:xfrm>
            <a:off x="735290" y="3408918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sp>
        <p:nvSpPr>
          <p:cNvPr id="2" name="Rektangel 1"/>
          <p:cNvSpPr/>
          <p:nvPr/>
        </p:nvSpPr>
        <p:spPr>
          <a:xfrm>
            <a:off x="3385209" y="1074726"/>
            <a:ext cx="421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b="1" dirty="0">
                <a:solidFill>
                  <a:srgbClr val="800000"/>
                </a:solidFill>
              </a:rPr>
              <a:t>2 	     6 		10  	 14 . . . </a:t>
            </a:r>
            <a:endParaRPr lang="sv-SE" sz="2800" b="1" dirty="0">
              <a:solidFill>
                <a:srgbClr val="8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35290" y="4283670"/>
            <a:ext cx="628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c) Vilket av uttrycken visar hur talen i talföljden kan räknas fram?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094117" y="5060771"/>
            <a:ext cx="5478133" cy="414179"/>
            <a:chOff x="1094117" y="5427444"/>
            <a:chExt cx="5478133" cy="414179"/>
          </a:xfrm>
        </p:grpSpPr>
        <p:sp>
          <p:nvSpPr>
            <p:cNvPr id="11" name="Rektangel 10"/>
            <p:cNvSpPr/>
            <p:nvPr/>
          </p:nvSpPr>
          <p:spPr>
            <a:xfrm>
              <a:off x="109411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A: 2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+ 2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3526827" y="5441513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B: 5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- 4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94985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C: 4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247444" y="2349500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 och 22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668888" y="3408918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 4</a:t>
            </a:r>
          </a:p>
        </p:txBody>
      </p:sp>
      <p:sp>
        <p:nvSpPr>
          <p:cNvPr id="4" name="Ellips 3"/>
          <p:cNvSpPr/>
          <p:nvPr/>
        </p:nvSpPr>
        <p:spPr>
          <a:xfrm>
            <a:off x="5282203" y="4791089"/>
            <a:ext cx="1354667" cy="9394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A2CCAF6-99CF-FF40-A6FC-0755F99C6C1F}"/>
              </a:ext>
            </a:extLst>
          </p:cNvPr>
          <p:cNvSpPr/>
          <p:nvPr/>
        </p:nvSpPr>
        <p:spPr>
          <a:xfrm>
            <a:off x="587374" y="579610"/>
            <a:ext cx="747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talföljden: </a:t>
            </a:r>
            <a:r>
              <a:rPr lang="sv-SE" sz="2400" b="1" dirty="0">
                <a:solidFill>
                  <a:srgbClr val="9F0002"/>
                </a:solidFill>
              </a:rPr>
              <a:t>6, 10, 14, 18, 22...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9BC7B9-1E7B-7049-8B97-270FCCF537FB}"/>
              </a:ext>
            </a:extLst>
          </p:cNvPr>
          <p:cNvSpPr/>
          <p:nvPr/>
        </p:nvSpPr>
        <p:spPr>
          <a:xfrm>
            <a:off x="587374" y="1133608"/>
            <a:ext cx="73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det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talet.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A4E1751-B82E-4F49-A430-30F358CFF95D}"/>
              </a:ext>
            </a:extLst>
          </p:cNvPr>
          <p:cNvSpPr/>
          <p:nvPr/>
        </p:nvSpPr>
        <p:spPr>
          <a:xfrm>
            <a:off x="587374" y="1502940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Använd uttrycket och räkna ut tal nummer 50.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0DDF6BB-0D68-F543-9829-D359EDF49035}"/>
              </a:ext>
            </a:extLst>
          </p:cNvPr>
          <p:cNvSpPr txBox="1"/>
          <p:nvPr/>
        </p:nvSpPr>
        <p:spPr>
          <a:xfrm>
            <a:off x="369653" y="2324520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0E96EA-25BE-CC46-9EA2-495B0004D76D}"/>
              </a:ext>
            </a:extLst>
          </p:cNvPr>
          <p:cNvSpPr txBox="1"/>
          <p:nvPr/>
        </p:nvSpPr>
        <p:spPr>
          <a:xfrm>
            <a:off x="1239245" y="232521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FCBB97-EAFE-3C44-AE58-95C0028C9267}"/>
              </a:ext>
            </a:extLst>
          </p:cNvPr>
          <p:cNvSpPr txBox="1"/>
          <p:nvPr/>
        </p:nvSpPr>
        <p:spPr>
          <a:xfrm>
            <a:off x="2448707" y="232452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– 6 = 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B52E8F-12C1-6244-80C9-26A5A2CDA551}"/>
              </a:ext>
            </a:extLst>
          </p:cNvPr>
          <p:cNvSpPr txBox="1"/>
          <p:nvPr/>
        </p:nvSpPr>
        <p:spPr>
          <a:xfrm>
            <a:off x="870857" y="26015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 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7E4738-E669-ED43-9631-004954D94F9B}"/>
              </a:ext>
            </a:extLst>
          </p:cNvPr>
          <p:cNvSpPr txBox="1"/>
          <p:nvPr/>
        </p:nvSpPr>
        <p:spPr>
          <a:xfrm>
            <a:off x="2385586" y="2605499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8E1E384-C957-984E-8149-5F8572B10304}"/>
              </a:ext>
            </a:extLst>
          </p:cNvPr>
          <p:cNvSpPr txBox="1"/>
          <p:nvPr/>
        </p:nvSpPr>
        <p:spPr>
          <a:xfrm>
            <a:off x="1081490" y="3062490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= 1 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84EAE79-19C7-9343-8144-2054C904261D}"/>
              </a:ext>
            </a:extLst>
          </p:cNvPr>
          <p:cNvSpPr txBox="1"/>
          <p:nvPr/>
        </p:nvSpPr>
        <p:spPr>
          <a:xfrm>
            <a:off x="2034585" y="3044491"/>
            <a:ext cx="11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 = 4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F35F600-CF09-BF49-92C3-895BEC89D93D}"/>
              </a:ext>
            </a:extLst>
          </p:cNvPr>
          <p:cNvSpPr txBox="1"/>
          <p:nvPr/>
        </p:nvSpPr>
        <p:spPr>
          <a:xfrm>
            <a:off x="3411166" y="3045252"/>
            <a:ext cx="135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+ 2</a:t>
            </a:r>
            <a:r>
              <a:rPr lang="sv-SE" dirty="0">
                <a:latin typeface="Bradley Hand Bold"/>
                <a:cs typeface="Bradley Hand Bold"/>
              </a:rPr>
              <a:t> = 6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4241E4-5C0D-AC4D-8AB3-C058A1960D54}"/>
              </a:ext>
            </a:extLst>
          </p:cNvPr>
          <p:cNvSpPr txBox="1"/>
          <p:nvPr/>
        </p:nvSpPr>
        <p:spPr>
          <a:xfrm>
            <a:off x="1052279" y="3431822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= 2 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22DE305-9855-B94E-B74E-5F6F7FB86B3A}"/>
              </a:ext>
            </a:extLst>
          </p:cNvPr>
          <p:cNvSpPr txBox="1"/>
          <p:nvPr/>
        </p:nvSpPr>
        <p:spPr>
          <a:xfrm>
            <a:off x="2014523" y="3425668"/>
            <a:ext cx="120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2 = 8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34C8FB9-71FE-2D40-8F74-9F8BCBF84BE1}"/>
              </a:ext>
            </a:extLst>
          </p:cNvPr>
          <p:cNvSpPr txBox="1"/>
          <p:nvPr/>
        </p:nvSpPr>
        <p:spPr>
          <a:xfrm>
            <a:off x="3411166" y="3438905"/>
            <a:ext cx="135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+ 2</a:t>
            </a:r>
            <a:r>
              <a:rPr lang="sv-SE" dirty="0">
                <a:latin typeface="Bradley Hand Bold"/>
                <a:cs typeface="Bradley Hand Bold"/>
              </a:rPr>
              <a:t> = 10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388711B-3FAD-2743-9989-A04EB68FA472}"/>
              </a:ext>
            </a:extLst>
          </p:cNvPr>
          <p:cNvSpPr txBox="1"/>
          <p:nvPr/>
        </p:nvSpPr>
        <p:spPr>
          <a:xfrm>
            <a:off x="1117164" y="3940854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 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A31C280-E5C5-074C-9FB7-310E6449D728}"/>
              </a:ext>
            </a:extLst>
          </p:cNvPr>
          <p:cNvSpPr txBox="1"/>
          <p:nvPr/>
        </p:nvSpPr>
        <p:spPr>
          <a:xfrm>
            <a:off x="2486239" y="3952426"/>
            <a:ext cx="40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9036195-8870-4C40-8D1A-28A946AA7B36}"/>
              </a:ext>
            </a:extLst>
          </p:cNvPr>
          <p:cNvSpPr txBox="1"/>
          <p:nvPr/>
        </p:nvSpPr>
        <p:spPr>
          <a:xfrm>
            <a:off x="1388331" y="4225927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 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2815A22-35CB-2041-B1C7-6096A2D82D35}"/>
              </a:ext>
            </a:extLst>
          </p:cNvPr>
          <p:cNvSpPr txBox="1"/>
          <p:nvPr/>
        </p:nvSpPr>
        <p:spPr>
          <a:xfrm>
            <a:off x="2446793" y="4226688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4n + 2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1511530-61C3-DB4C-A596-49956DD2EBEC}"/>
              </a:ext>
            </a:extLst>
          </p:cNvPr>
          <p:cNvSpPr txBox="1"/>
          <p:nvPr/>
        </p:nvSpPr>
        <p:spPr>
          <a:xfrm>
            <a:off x="463515" y="4863505"/>
            <a:ext cx="41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7A8D9C3-2344-3A46-B754-1BC2B5E2125F}"/>
              </a:ext>
            </a:extLst>
          </p:cNvPr>
          <p:cNvSpPr txBox="1"/>
          <p:nvPr/>
        </p:nvSpPr>
        <p:spPr>
          <a:xfrm>
            <a:off x="1178207" y="4831880"/>
            <a:ext cx="120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Tal 50 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83FB87B-4945-614D-9DF9-5B691E16110B}"/>
              </a:ext>
            </a:extLst>
          </p:cNvPr>
          <p:cNvSpPr txBox="1"/>
          <p:nvPr/>
        </p:nvSpPr>
        <p:spPr>
          <a:xfrm>
            <a:off x="2020504" y="4814181"/>
            <a:ext cx="14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50 + 2 =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6552888-187C-3840-B2E6-05ABDD4A79BC}"/>
              </a:ext>
            </a:extLst>
          </p:cNvPr>
          <p:cNvSpPr txBox="1"/>
          <p:nvPr/>
        </p:nvSpPr>
        <p:spPr>
          <a:xfrm>
            <a:off x="3383583" y="4810293"/>
            <a:ext cx="130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200 + 2 =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03E9178-E6FB-5742-BDD2-2E043F3E872E}"/>
              </a:ext>
            </a:extLst>
          </p:cNvPr>
          <p:cNvSpPr txBox="1"/>
          <p:nvPr/>
        </p:nvSpPr>
        <p:spPr>
          <a:xfrm>
            <a:off x="4532821" y="4806405"/>
            <a:ext cx="63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202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DBB6C23-05C8-C541-A409-69D1ED135389}"/>
              </a:ext>
            </a:extLst>
          </p:cNvPr>
          <p:cNvSpPr txBox="1"/>
          <p:nvPr/>
        </p:nvSpPr>
        <p:spPr>
          <a:xfrm>
            <a:off x="1052279" y="5841060"/>
            <a:ext cx="8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8B97F77-E203-E64F-A016-950AC9EEFF80}"/>
              </a:ext>
            </a:extLst>
          </p:cNvPr>
          <p:cNvSpPr txBox="1"/>
          <p:nvPr/>
        </p:nvSpPr>
        <p:spPr>
          <a:xfrm>
            <a:off x="1848484" y="5882097"/>
            <a:ext cx="338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4n + 2</a:t>
            </a:r>
          </a:p>
          <a:p>
            <a:r>
              <a:rPr lang="sv-SE" dirty="0">
                <a:latin typeface="Bradley Hand Bold"/>
                <a:cs typeface="Bradley Hand Bold"/>
              </a:rPr>
              <a:t>b)  Tal 50 är 202.</a:t>
            </a:r>
          </a:p>
        </p:txBody>
      </p:sp>
    </p:spTree>
    <p:extLst>
      <p:ext uri="{BB962C8B-B14F-4D97-AF65-F5344CB8AC3E}">
        <p14:creationId xmlns:p14="http://schemas.microsoft.com/office/powerpoint/2010/main" val="19649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A2CCAF6-99CF-FF40-A6FC-0755F99C6C1F}"/>
              </a:ext>
            </a:extLst>
          </p:cNvPr>
          <p:cNvSpPr/>
          <p:nvPr/>
        </p:nvSpPr>
        <p:spPr>
          <a:xfrm>
            <a:off x="587374" y="579610"/>
            <a:ext cx="747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talföljden: </a:t>
            </a:r>
            <a:r>
              <a:rPr lang="sv-SE" sz="2400" b="1" dirty="0">
                <a:solidFill>
                  <a:srgbClr val="9F0002"/>
                </a:solidFill>
              </a:rPr>
              <a:t>2, 5, 8, 11, 14, 17 ...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9BC7B9-1E7B-7049-8B97-270FCCF537FB}"/>
              </a:ext>
            </a:extLst>
          </p:cNvPr>
          <p:cNvSpPr/>
          <p:nvPr/>
        </p:nvSpPr>
        <p:spPr>
          <a:xfrm>
            <a:off x="587374" y="1133608"/>
            <a:ext cx="73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det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talet.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A4E1751-B82E-4F49-A430-30F358CFF95D}"/>
              </a:ext>
            </a:extLst>
          </p:cNvPr>
          <p:cNvSpPr/>
          <p:nvPr/>
        </p:nvSpPr>
        <p:spPr>
          <a:xfrm>
            <a:off x="587374" y="1502940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Använd uttrycket och räkna ut tal nummer 100.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0DDF6BB-0D68-F543-9829-D359EDF49035}"/>
              </a:ext>
            </a:extLst>
          </p:cNvPr>
          <p:cNvSpPr txBox="1"/>
          <p:nvPr/>
        </p:nvSpPr>
        <p:spPr>
          <a:xfrm>
            <a:off x="369653" y="2324520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0E96EA-25BE-CC46-9EA2-495B0004D76D}"/>
              </a:ext>
            </a:extLst>
          </p:cNvPr>
          <p:cNvSpPr txBox="1"/>
          <p:nvPr/>
        </p:nvSpPr>
        <p:spPr>
          <a:xfrm>
            <a:off x="1239245" y="232521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FCBB97-EAFE-3C44-AE58-95C0028C9267}"/>
              </a:ext>
            </a:extLst>
          </p:cNvPr>
          <p:cNvSpPr txBox="1"/>
          <p:nvPr/>
        </p:nvSpPr>
        <p:spPr>
          <a:xfrm>
            <a:off x="2448707" y="232452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– 2 = 3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B52E8F-12C1-6244-80C9-26A5A2CDA551}"/>
              </a:ext>
            </a:extLst>
          </p:cNvPr>
          <p:cNvSpPr txBox="1"/>
          <p:nvPr/>
        </p:nvSpPr>
        <p:spPr>
          <a:xfrm>
            <a:off x="870857" y="26015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 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7E4738-E669-ED43-9631-004954D94F9B}"/>
              </a:ext>
            </a:extLst>
          </p:cNvPr>
          <p:cNvSpPr txBox="1"/>
          <p:nvPr/>
        </p:nvSpPr>
        <p:spPr>
          <a:xfrm>
            <a:off x="2385586" y="2605499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8E1E384-C957-984E-8149-5F8572B10304}"/>
              </a:ext>
            </a:extLst>
          </p:cNvPr>
          <p:cNvSpPr txBox="1"/>
          <p:nvPr/>
        </p:nvSpPr>
        <p:spPr>
          <a:xfrm>
            <a:off x="1081490" y="3062490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= 1 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84EAE79-19C7-9343-8144-2054C904261D}"/>
              </a:ext>
            </a:extLst>
          </p:cNvPr>
          <p:cNvSpPr txBox="1"/>
          <p:nvPr/>
        </p:nvSpPr>
        <p:spPr>
          <a:xfrm>
            <a:off x="2085448" y="3057782"/>
            <a:ext cx="11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 = 3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F35F600-CF09-BF49-92C3-895BEC89D93D}"/>
              </a:ext>
            </a:extLst>
          </p:cNvPr>
          <p:cNvSpPr txBox="1"/>
          <p:nvPr/>
        </p:nvSpPr>
        <p:spPr>
          <a:xfrm>
            <a:off x="3257707" y="3057782"/>
            <a:ext cx="112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– 1</a:t>
            </a:r>
            <a:r>
              <a:rPr lang="sv-SE" dirty="0">
                <a:latin typeface="Bradley Hand Bold"/>
                <a:cs typeface="Bradley Hand Bold"/>
              </a:rPr>
              <a:t> = 2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4241E4-5C0D-AC4D-8AB3-C058A1960D54}"/>
              </a:ext>
            </a:extLst>
          </p:cNvPr>
          <p:cNvSpPr txBox="1"/>
          <p:nvPr/>
        </p:nvSpPr>
        <p:spPr>
          <a:xfrm>
            <a:off x="1052279" y="3431822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= 2 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22DE305-9855-B94E-B74E-5F6F7FB86B3A}"/>
              </a:ext>
            </a:extLst>
          </p:cNvPr>
          <p:cNvSpPr txBox="1"/>
          <p:nvPr/>
        </p:nvSpPr>
        <p:spPr>
          <a:xfrm>
            <a:off x="2106421" y="3418962"/>
            <a:ext cx="112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2 =6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34C8FB9-71FE-2D40-8F74-9F8BCBF84BE1}"/>
              </a:ext>
            </a:extLst>
          </p:cNvPr>
          <p:cNvSpPr txBox="1"/>
          <p:nvPr/>
        </p:nvSpPr>
        <p:spPr>
          <a:xfrm>
            <a:off x="3264373" y="3418962"/>
            <a:ext cx="114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– 1</a:t>
            </a:r>
            <a:r>
              <a:rPr lang="sv-SE" dirty="0">
                <a:latin typeface="Bradley Hand Bold"/>
                <a:cs typeface="Bradley Hand Bold"/>
              </a:rPr>
              <a:t> = 5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388711B-3FAD-2743-9989-A04EB68FA472}"/>
              </a:ext>
            </a:extLst>
          </p:cNvPr>
          <p:cNvSpPr txBox="1"/>
          <p:nvPr/>
        </p:nvSpPr>
        <p:spPr>
          <a:xfrm>
            <a:off x="1113269" y="3968058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 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A31C280-E5C5-074C-9FB7-310E6449D728}"/>
              </a:ext>
            </a:extLst>
          </p:cNvPr>
          <p:cNvSpPr txBox="1"/>
          <p:nvPr/>
        </p:nvSpPr>
        <p:spPr>
          <a:xfrm>
            <a:off x="2522439" y="3979741"/>
            <a:ext cx="40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-1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9036195-8870-4C40-8D1A-28A946AA7B36}"/>
              </a:ext>
            </a:extLst>
          </p:cNvPr>
          <p:cNvSpPr txBox="1"/>
          <p:nvPr/>
        </p:nvSpPr>
        <p:spPr>
          <a:xfrm>
            <a:off x="1381230" y="4266365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 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2815A22-35CB-2041-B1C7-6096A2D82D35}"/>
              </a:ext>
            </a:extLst>
          </p:cNvPr>
          <p:cNvSpPr txBox="1"/>
          <p:nvPr/>
        </p:nvSpPr>
        <p:spPr>
          <a:xfrm>
            <a:off x="2535823" y="4268335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 - 1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1511530-61C3-DB4C-A596-49956DD2EBEC}"/>
              </a:ext>
            </a:extLst>
          </p:cNvPr>
          <p:cNvSpPr txBox="1"/>
          <p:nvPr/>
        </p:nvSpPr>
        <p:spPr>
          <a:xfrm>
            <a:off x="463515" y="4863505"/>
            <a:ext cx="41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7A8D9C3-2344-3A46-B754-1BC2B5E2125F}"/>
              </a:ext>
            </a:extLst>
          </p:cNvPr>
          <p:cNvSpPr txBox="1"/>
          <p:nvPr/>
        </p:nvSpPr>
        <p:spPr>
          <a:xfrm>
            <a:off x="1067113" y="4814181"/>
            <a:ext cx="120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Tal 100 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83FB87B-4945-614D-9DF9-5B691E16110B}"/>
              </a:ext>
            </a:extLst>
          </p:cNvPr>
          <p:cNvSpPr txBox="1"/>
          <p:nvPr/>
        </p:nvSpPr>
        <p:spPr>
          <a:xfrm>
            <a:off x="2020504" y="4814181"/>
            <a:ext cx="14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100 - 1 =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6552888-187C-3840-B2E6-05ABDD4A79BC}"/>
              </a:ext>
            </a:extLst>
          </p:cNvPr>
          <p:cNvSpPr txBox="1"/>
          <p:nvPr/>
        </p:nvSpPr>
        <p:spPr>
          <a:xfrm>
            <a:off x="3295024" y="4814181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300 – 1 =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03E9178-E6FB-5742-BDD2-2E043F3E872E}"/>
              </a:ext>
            </a:extLst>
          </p:cNvPr>
          <p:cNvSpPr txBox="1"/>
          <p:nvPr/>
        </p:nvSpPr>
        <p:spPr>
          <a:xfrm>
            <a:off x="4325936" y="4814181"/>
            <a:ext cx="63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299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DBB6C23-05C8-C541-A409-69D1ED135389}"/>
              </a:ext>
            </a:extLst>
          </p:cNvPr>
          <p:cNvSpPr txBox="1"/>
          <p:nvPr/>
        </p:nvSpPr>
        <p:spPr>
          <a:xfrm>
            <a:off x="1063067" y="5575657"/>
            <a:ext cx="8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8B97F77-E203-E64F-A016-950AC9EEFF80}"/>
              </a:ext>
            </a:extLst>
          </p:cNvPr>
          <p:cNvSpPr txBox="1"/>
          <p:nvPr/>
        </p:nvSpPr>
        <p:spPr>
          <a:xfrm>
            <a:off x="1848484" y="5621824"/>
            <a:ext cx="338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3n – 1 </a:t>
            </a:r>
          </a:p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Tal 100 är 299.</a:t>
            </a:r>
          </a:p>
        </p:txBody>
      </p:sp>
    </p:spTree>
    <p:extLst>
      <p:ext uri="{BB962C8B-B14F-4D97-AF65-F5344CB8AC3E}">
        <p14:creationId xmlns:p14="http://schemas.microsoft.com/office/powerpoint/2010/main" val="41269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465374" y="295074"/>
            <a:ext cx="5741957" cy="1013192"/>
            <a:chOff x="420099" y="324741"/>
            <a:chExt cx="5741957" cy="1013192"/>
          </a:xfrm>
        </p:grpSpPr>
        <p:sp>
          <p:nvSpPr>
            <p:cNvPr id="6" name="Rektangel 5"/>
            <p:cNvSpPr/>
            <p:nvPr/>
          </p:nvSpPr>
          <p:spPr>
            <a:xfrm>
              <a:off x="420099" y="398030"/>
              <a:ext cx="24362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Studera bilden. Tänk dig att figurerna fortsätter byggas på samma sätt.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5093" y="324741"/>
              <a:ext cx="2646963" cy="1013192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1499512" y="125310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Hur många punkter är det i figur 4 och 6 ?</a:t>
            </a:r>
          </a:p>
        </p:txBody>
      </p:sp>
      <p:sp>
        <p:nvSpPr>
          <p:cNvPr id="9" name="Rektangel 8"/>
          <p:cNvSpPr/>
          <p:nvPr/>
        </p:nvSpPr>
        <p:spPr>
          <a:xfrm>
            <a:off x="1499512" y="1646972"/>
            <a:ext cx="556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Teckna ett uttryck för antalet punkter i den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figuren.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499512" y="2256841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4: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542352" y="2256841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punkter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499512" y="2626367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6: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542352" y="2614215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19 punkter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445569" y="3233960"/>
            <a:ext cx="1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 :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058442" y="3233960"/>
            <a:ext cx="4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8DD2E5F-62C9-9E49-85F4-9C0161E2C79B}"/>
              </a:ext>
            </a:extLst>
          </p:cNvPr>
          <p:cNvSpPr txBox="1"/>
          <p:nvPr/>
        </p:nvSpPr>
        <p:spPr>
          <a:xfrm>
            <a:off x="674393" y="2244883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28A218C-D23B-4D46-AFBC-2754ECD6272A}"/>
              </a:ext>
            </a:extLst>
          </p:cNvPr>
          <p:cNvSpPr txBox="1"/>
          <p:nvPr/>
        </p:nvSpPr>
        <p:spPr>
          <a:xfrm>
            <a:off x="664856" y="3201968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AA9078D-8CE5-694E-AC68-C617652A3D13}"/>
              </a:ext>
            </a:extLst>
          </p:cNvPr>
          <p:cNvSpPr txBox="1"/>
          <p:nvPr/>
        </p:nvSpPr>
        <p:spPr>
          <a:xfrm>
            <a:off x="1597886" y="349107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 :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F69ABD7-98F4-7048-83FD-F573A3C417BA}"/>
              </a:ext>
            </a:extLst>
          </p:cNvPr>
          <p:cNvSpPr txBox="1"/>
          <p:nvPr/>
        </p:nvSpPr>
        <p:spPr>
          <a:xfrm>
            <a:off x="3080127" y="3491072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A7E686D-9AEA-EF4E-AB09-141A8F278AF6}"/>
              </a:ext>
            </a:extLst>
          </p:cNvPr>
          <p:cNvSpPr txBox="1"/>
          <p:nvPr/>
        </p:nvSpPr>
        <p:spPr>
          <a:xfrm>
            <a:off x="1445569" y="3896088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= 1 :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1AF83FA-005C-8742-B86E-7F6A456409A7}"/>
              </a:ext>
            </a:extLst>
          </p:cNvPr>
          <p:cNvSpPr txBox="1"/>
          <p:nvPr/>
        </p:nvSpPr>
        <p:spPr>
          <a:xfrm>
            <a:off x="2449526" y="3891380"/>
            <a:ext cx="193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 = 3 punkter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3ED47FC5-0298-5C42-AA2F-A4FDAB3E80DA}"/>
              </a:ext>
            </a:extLst>
          </p:cNvPr>
          <p:cNvSpPr txBox="1"/>
          <p:nvPr/>
        </p:nvSpPr>
        <p:spPr>
          <a:xfrm>
            <a:off x="4768611" y="3906933"/>
            <a:ext cx="21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+ 1</a:t>
            </a:r>
            <a:r>
              <a:rPr lang="sv-SE" dirty="0">
                <a:latin typeface="Bradley Hand Bold"/>
                <a:cs typeface="Bradley Hand Bold"/>
              </a:rPr>
              <a:t> = 4 punkter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82BBE86-6930-5240-AD34-7F028F441FED}"/>
              </a:ext>
            </a:extLst>
          </p:cNvPr>
          <p:cNvSpPr txBox="1"/>
          <p:nvPr/>
        </p:nvSpPr>
        <p:spPr>
          <a:xfrm>
            <a:off x="1416358" y="4265420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= 2 :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EF46852-084F-0741-9F0E-9E21503AAFF3}"/>
              </a:ext>
            </a:extLst>
          </p:cNvPr>
          <p:cNvSpPr txBox="1"/>
          <p:nvPr/>
        </p:nvSpPr>
        <p:spPr>
          <a:xfrm>
            <a:off x="2470499" y="4252560"/>
            <a:ext cx="20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2 =6 punkter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B71CB97C-D317-7146-8356-3D1E727744D2}"/>
              </a:ext>
            </a:extLst>
          </p:cNvPr>
          <p:cNvSpPr txBox="1"/>
          <p:nvPr/>
        </p:nvSpPr>
        <p:spPr>
          <a:xfrm>
            <a:off x="4775278" y="4268113"/>
            <a:ext cx="212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+ 1</a:t>
            </a:r>
            <a:r>
              <a:rPr lang="sv-SE" dirty="0">
                <a:latin typeface="Bradley Hand Bold"/>
                <a:cs typeface="Bradley Hand Bold"/>
              </a:rPr>
              <a:t> = 7 punkter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339FAEA-F0BD-A149-830B-6C40142A9AA1}"/>
              </a:ext>
            </a:extLst>
          </p:cNvPr>
          <p:cNvSpPr txBox="1"/>
          <p:nvPr/>
        </p:nvSpPr>
        <p:spPr>
          <a:xfrm>
            <a:off x="1477348" y="4801656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 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FFF70F3-DCDC-474B-996D-178496241FDC}"/>
              </a:ext>
            </a:extLst>
          </p:cNvPr>
          <p:cNvSpPr txBox="1"/>
          <p:nvPr/>
        </p:nvSpPr>
        <p:spPr>
          <a:xfrm>
            <a:off x="2764854" y="4807594"/>
            <a:ext cx="40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67A9A34-120E-654F-965D-F6B8A491103E}"/>
              </a:ext>
            </a:extLst>
          </p:cNvPr>
          <p:cNvSpPr txBox="1"/>
          <p:nvPr/>
        </p:nvSpPr>
        <p:spPr>
          <a:xfrm>
            <a:off x="1730293" y="5091088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 :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6D76ED0-23A2-C34F-9DA7-F4EC9C8622B9}"/>
              </a:ext>
            </a:extLst>
          </p:cNvPr>
          <p:cNvSpPr txBox="1"/>
          <p:nvPr/>
        </p:nvSpPr>
        <p:spPr>
          <a:xfrm>
            <a:off x="2778238" y="5096188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 + 1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01233FC2-880A-654C-98F2-6468DAABBAED}"/>
              </a:ext>
            </a:extLst>
          </p:cNvPr>
          <p:cNvSpPr txBox="1"/>
          <p:nvPr/>
        </p:nvSpPr>
        <p:spPr>
          <a:xfrm>
            <a:off x="767472" y="5927574"/>
            <a:ext cx="141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9DC8B1C-030F-6441-9A56-CE0EC4F73C33}"/>
              </a:ext>
            </a:extLst>
          </p:cNvPr>
          <p:cNvSpPr txBox="1"/>
          <p:nvPr/>
        </p:nvSpPr>
        <p:spPr>
          <a:xfrm>
            <a:off x="1542856" y="5948727"/>
            <a:ext cx="676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I figur 4 är det 13 punkter och i figur 6 är det 19 punkter.</a:t>
            </a:r>
          </a:p>
          <a:p>
            <a:pPr marL="342900" indent="-342900">
              <a:buFontTx/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Uttrycket 3n + 1 visar antalet punkter i figur n.</a:t>
            </a:r>
          </a:p>
        </p:txBody>
      </p:sp>
    </p:spTree>
    <p:extLst>
      <p:ext uri="{BB962C8B-B14F-4D97-AF65-F5344CB8AC3E}">
        <p14:creationId xmlns:p14="http://schemas.microsoft.com/office/powerpoint/2010/main" val="208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11689" y="1451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tal saknas?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85" y="1444618"/>
            <a:ext cx="2316960" cy="89518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689" y="2470870"/>
            <a:ext cx="1459165" cy="445547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2046110" y="851890"/>
            <a:ext cx="5277557" cy="461665"/>
            <a:chOff x="2046110" y="851890"/>
            <a:chExt cx="5277557" cy="461665"/>
          </a:xfrm>
        </p:grpSpPr>
        <p:sp>
          <p:nvSpPr>
            <p:cNvPr id="2" name="Rektangel 1"/>
            <p:cNvSpPr/>
            <p:nvPr/>
          </p:nvSpPr>
          <p:spPr>
            <a:xfrm>
              <a:off x="2829885" y="851890"/>
              <a:ext cx="44937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800000"/>
                  </a:solidFill>
                </a:rPr>
                <a:t>1	 3 	  9 	  27     ?</a:t>
              </a:r>
              <a:endParaRPr lang="sv-SE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046110" y="92366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2046110" y="4002329"/>
            <a:ext cx="4611325" cy="461665"/>
            <a:chOff x="2046110" y="4140829"/>
            <a:chExt cx="4611325" cy="461665"/>
          </a:xfrm>
        </p:grpSpPr>
        <p:sp>
          <p:nvSpPr>
            <p:cNvPr id="6" name="Rektangel 5"/>
            <p:cNvSpPr/>
            <p:nvPr/>
          </p:nvSpPr>
          <p:spPr>
            <a:xfrm>
              <a:off x="2695222" y="4140829"/>
              <a:ext cx="3962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400" b="1" dirty="0">
                  <a:solidFill>
                    <a:srgbClr val="800000"/>
                  </a:solidFill>
                </a:rPr>
                <a:t>20 	  19 	17 	  14 	?</a:t>
              </a:r>
              <a:endParaRPr lang="sv-SE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046110" y="418838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053" y="4569231"/>
            <a:ext cx="2578623" cy="9187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689" y="5697917"/>
            <a:ext cx="1637469" cy="428599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2173111" y="4854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5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6592</TotalTime>
  <Words>596</Words>
  <Application>Microsoft Macintosh PowerPoint</Application>
  <PresentationFormat>Bildspel på skärmen (4:3)</PresentationFormat>
  <Paragraphs>112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34</cp:revision>
  <dcterms:created xsi:type="dcterms:W3CDTF">2017-04-14T14:34:08Z</dcterms:created>
  <dcterms:modified xsi:type="dcterms:W3CDTF">2018-08-11T12:52:36Z</dcterms:modified>
</cp:coreProperties>
</file>