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28" r:id="rId2"/>
    <p:sldId id="333" r:id="rId3"/>
    <p:sldId id="330" r:id="rId4"/>
    <p:sldId id="334" r:id="rId5"/>
    <p:sldId id="331" r:id="rId6"/>
    <p:sldId id="335" r:id="rId7"/>
    <p:sldId id="332" r:id="rId8"/>
    <p:sldId id="327" r:id="rId9"/>
    <p:sldId id="336" r:id="rId10"/>
    <p:sldId id="325" r:id="rId11"/>
    <p:sldId id="324" r:id="rId12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1977"/>
    <a:srgbClr val="551885"/>
    <a:srgbClr val="5B2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40" autoAdjust="0"/>
    <p:restoredTop sz="99685" autoAdjust="0"/>
  </p:normalViewPr>
  <p:slideViewPr>
    <p:cSldViewPr snapToGrid="0" snapToObjects="1">
      <p:cViewPr>
        <p:scale>
          <a:sx n="193" d="100"/>
          <a:sy n="193" d="100"/>
        </p:scale>
        <p:origin x="-2080" y="-2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921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2018-08-11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ruta 34"/>
          <p:cNvSpPr txBox="1"/>
          <p:nvPr/>
        </p:nvSpPr>
        <p:spPr>
          <a:xfrm>
            <a:off x="2597055" y="2476577"/>
            <a:ext cx="457037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Är det något av påståendena som stämmer?</a:t>
            </a:r>
          </a:p>
        </p:txBody>
      </p:sp>
      <p:grpSp>
        <p:nvGrpSpPr>
          <p:cNvPr id="42" name="Grupp 41"/>
          <p:cNvGrpSpPr/>
          <p:nvPr/>
        </p:nvGrpSpPr>
        <p:grpSpPr>
          <a:xfrm>
            <a:off x="377953" y="3389662"/>
            <a:ext cx="1886043" cy="2057386"/>
            <a:chOff x="377953" y="2801544"/>
            <a:chExt cx="1886043" cy="2057386"/>
          </a:xfrm>
        </p:grpSpPr>
        <p:sp>
          <p:nvSpPr>
            <p:cNvPr id="17" name="Ellips 16"/>
            <p:cNvSpPr/>
            <p:nvPr/>
          </p:nvSpPr>
          <p:spPr>
            <a:xfrm>
              <a:off x="377953" y="2801544"/>
              <a:ext cx="1886043" cy="1287717"/>
            </a:xfrm>
            <a:prstGeom prst="wedgeEllipseCallout">
              <a:avLst>
                <a:gd name="adj1" fmla="val -31158"/>
                <a:gd name="adj2" fmla="val 56229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Bodil väger</a:t>
              </a:r>
            </a:p>
            <a:p>
              <a:r>
                <a:rPr lang="sv-SE" sz="1600" dirty="0"/>
                <a:t>10 kg mindre</a:t>
              </a:r>
            </a:p>
            <a:p>
              <a:r>
                <a:rPr lang="sv-SE" sz="1600" dirty="0"/>
                <a:t>än Alex.</a:t>
              </a:r>
            </a:p>
            <a:p>
              <a:pPr algn="ctr"/>
              <a:endParaRPr lang="sv-SE" sz="1600" i="1" dirty="0"/>
            </a:p>
          </p:txBody>
        </p:sp>
        <p:sp>
          <p:nvSpPr>
            <p:cNvPr id="36" name="textruta 35"/>
            <p:cNvSpPr txBox="1"/>
            <p:nvPr/>
          </p:nvSpPr>
          <p:spPr>
            <a:xfrm>
              <a:off x="481488" y="4335710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2217396" y="3896340"/>
            <a:ext cx="2534519" cy="2396830"/>
            <a:chOff x="2263996" y="2810016"/>
            <a:chExt cx="2534519" cy="2396830"/>
          </a:xfrm>
        </p:grpSpPr>
        <p:sp>
          <p:nvSpPr>
            <p:cNvPr id="18" name="Ellips 17"/>
            <p:cNvSpPr/>
            <p:nvPr/>
          </p:nvSpPr>
          <p:spPr>
            <a:xfrm>
              <a:off x="2263996" y="2810016"/>
              <a:ext cx="2534519" cy="1429580"/>
            </a:xfrm>
            <a:prstGeom prst="wedgeEllipseCallout">
              <a:avLst>
                <a:gd name="adj1" fmla="val -28702"/>
                <a:gd name="adj2" fmla="val 7420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Det stämmer väl inte. Jag tror att Bodil väger 0,1 kg mindre än Alex.</a:t>
              </a:r>
            </a:p>
          </p:txBody>
        </p:sp>
        <p:sp>
          <p:nvSpPr>
            <p:cNvPr id="37" name="textruta 36"/>
            <p:cNvSpPr txBox="1"/>
            <p:nvPr/>
          </p:nvSpPr>
          <p:spPr>
            <a:xfrm>
              <a:off x="2535322" y="4683626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4" name="Grupp 43"/>
          <p:cNvGrpSpPr/>
          <p:nvPr/>
        </p:nvGrpSpPr>
        <p:grpSpPr>
          <a:xfrm>
            <a:off x="4429214" y="3237376"/>
            <a:ext cx="2411085" cy="2088544"/>
            <a:chOff x="4873492" y="3557041"/>
            <a:chExt cx="2234523" cy="1968675"/>
          </a:xfrm>
        </p:grpSpPr>
        <p:sp>
          <p:nvSpPr>
            <p:cNvPr id="19" name="Ellips 18"/>
            <p:cNvSpPr/>
            <p:nvPr/>
          </p:nvSpPr>
          <p:spPr>
            <a:xfrm>
              <a:off x="4873492" y="3557041"/>
              <a:ext cx="2234523" cy="1100186"/>
            </a:xfrm>
            <a:prstGeom prst="wedgeEllipseCallout">
              <a:avLst>
                <a:gd name="adj1" fmla="val 26478"/>
                <a:gd name="adj2" fmla="val 7453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Jag tror att Bodil</a:t>
              </a:r>
            </a:p>
            <a:p>
              <a:r>
                <a:rPr lang="sv-SE" sz="1600" dirty="0"/>
                <a:t>väger 10 %</a:t>
              </a:r>
            </a:p>
            <a:p>
              <a:r>
                <a:rPr lang="sv-SE" sz="1600" dirty="0"/>
                <a:t>mindre än Alex.</a:t>
              </a:r>
            </a:p>
          </p:txBody>
        </p:sp>
        <p:sp>
          <p:nvSpPr>
            <p:cNvPr id="38" name="textruta 37"/>
            <p:cNvSpPr txBox="1"/>
            <p:nvPr/>
          </p:nvSpPr>
          <p:spPr>
            <a:xfrm>
              <a:off x="6430161" y="5002496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45" name="Grupp 44"/>
          <p:cNvGrpSpPr/>
          <p:nvPr/>
        </p:nvGrpSpPr>
        <p:grpSpPr>
          <a:xfrm>
            <a:off x="6753368" y="3703026"/>
            <a:ext cx="2430567" cy="2590144"/>
            <a:chOff x="6898639" y="3594640"/>
            <a:chExt cx="2430567" cy="2590144"/>
          </a:xfrm>
        </p:grpSpPr>
        <p:sp>
          <p:nvSpPr>
            <p:cNvPr id="20" name="Ellips 19"/>
            <p:cNvSpPr/>
            <p:nvPr/>
          </p:nvSpPr>
          <p:spPr>
            <a:xfrm>
              <a:off x="6898639" y="3594640"/>
              <a:ext cx="2430567" cy="1404719"/>
            </a:xfrm>
            <a:prstGeom prst="wedgeEllipseCallout">
              <a:avLst>
                <a:gd name="adj1" fmla="val 9085"/>
                <a:gd name="adj2" fmla="val 85316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Fast man kan väl lika gärna säga att Alex väger 10 %</a:t>
              </a:r>
            </a:p>
            <a:p>
              <a:r>
                <a:rPr lang="sv-SE" sz="1600" dirty="0"/>
                <a:t>mer än Bodil.</a:t>
              </a:r>
            </a:p>
          </p:txBody>
        </p:sp>
        <p:sp>
          <p:nvSpPr>
            <p:cNvPr id="39" name="textruta 38"/>
            <p:cNvSpPr txBox="1"/>
            <p:nvPr/>
          </p:nvSpPr>
          <p:spPr>
            <a:xfrm>
              <a:off x="8113922" y="5661564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31" name="Grupp 30"/>
          <p:cNvGrpSpPr/>
          <p:nvPr/>
        </p:nvGrpSpPr>
        <p:grpSpPr>
          <a:xfrm>
            <a:off x="2335876" y="917011"/>
            <a:ext cx="5092739" cy="1323439"/>
            <a:chOff x="416811" y="740249"/>
            <a:chExt cx="4572694" cy="1654515"/>
          </a:xfrm>
          <a:solidFill>
            <a:srgbClr val="FFFFFF"/>
          </a:solidFill>
        </p:grpSpPr>
        <p:sp>
          <p:nvSpPr>
            <p:cNvPr id="21" name="textruta 20"/>
            <p:cNvSpPr txBox="1"/>
            <p:nvPr/>
          </p:nvSpPr>
          <p:spPr>
            <a:xfrm>
              <a:off x="416811" y="801360"/>
              <a:ext cx="345294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sv-SE" dirty="0"/>
            </a:p>
          </p:txBody>
        </p:sp>
        <p:sp>
          <p:nvSpPr>
            <p:cNvPr id="25" name="textruta 51"/>
            <p:cNvSpPr txBox="1">
              <a:spLocks noChangeArrowheads="1"/>
            </p:cNvSpPr>
            <p:nvPr/>
          </p:nvSpPr>
          <p:spPr bwMode="auto">
            <a:xfrm>
              <a:off x="416811" y="740249"/>
              <a:ext cx="4572694" cy="1654515"/>
            </a:xfrm>
            <a:prstGeom prst="rect">
              <a:avLst/>
            </a:prstGeom>
            <a:ln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sv-SE" dirty="0"/>
                <a:t>Alex väger </a:t>
              </a:r>
              <a:r>
                <a:rPr lang="sv-SE" i="1" dirty="0"/>
                <a:t>a</a:t>
              </a:r>
              <a:r>
                <a:rPr lang="sv-SE" dirty="0"/>
                <a:t> kg och Bodil väger </a:t>
              </a:r>
              <a:r>
                <a:rPr lang="sv-SE" i="1" dirty="0"/>
                <a:t>b</a:t>
              </a:r>
              <a:r>
                <a:rPr lang="sv-SE" dirty="0"/>
                <a:t> kg.</a:t>
              </a:r>
            </a:p>
            <a:p>
              <a:r>
                <a:rPr lang="sv-SE" dirty="0"/>
                <a:t>Mellan de bådas vikter finns sambandet </a:t>
              </a:r>
              <a:r>
                <a:rPr lang="sv-SE" sz="3200" b="1" i="1" dirty="0">
                  <a:solidFill>
                    <a:srgbClr val="C00000"/>
                  </a:solidFill>
                </a:rPr>
                <a:t>a</a:t>
              </a:r>
              <a:r>
                <a:rPr lang="sv-SE" sz="3200" b="1" dirty="0">
                  <a:solidFill>
                    <a:srgbClr val="C00000"/>
                  </a:solidFill>
                </a:rPr>
                <a:t> – 0,1</a:t>
              </a:r>
              <a:r>
                <a:rPr lang="sv-SE" sz="3200" b="1" i="1" dirty="0">
                  <a:solidFill>
                    <a:srgbClr val="C00000"/>
                  </a:solidFill>
                </a:rPr>
                <a:t>a</a:t>
              </a:r>
              <a:r>
                <a:rPr lang="sv-SE" sz="3200" b="1" dirty="0">
                  <a:solidFill>
                    <a:srgbClr val="C00000"/>
                  </a:solidFill>
                </a:rPr>
                <a:t> = </a:t>
              </a:r>
              <a:r>
                <a:rPr lang="sv-SE" sz="3200" b="1" i="1" dirty="0">
                  <a:solidFill>
                    <a:srgbClr val="C00000"/>
                  </a:solidFill>
                </a:rPr>
                <a:t>b</a:t>
              </a:r>
              <a:r>
                <a:rPr lang="sv-SE" i="1" dirty="0"/>
                <a:t>.</a:t>
              </a:r>
            </a:p>
          </p:txBody>
        </p:sp>
      </p:grpSp>
      <p:sp>
        <p:nvSpPr>
          <p:cNvPr id="55" name="textruta 54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påstående stämmer?</a:t>
            </a:r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3252" y="1369455"/>
            <a:ext cx="5598175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Kristina och Erik åt middag på en restaurang i New York. Middagen kostade 61 dollar. De gav 15 % i dricks. En dollar var värd 8,65 kr. </a:t>
            </a:r>
          </a:p>
          <a:p>
            <a:endParaRPr lang="sv-SE" dirty="0"/>
          </a:p>
          <a:p>
            <a:r>
              <a:rPr lang="sv-SE" dirty="0"/>
              <a:t>Hur många kronor kostade middagen med dricksen</a:t>
            </a:r>
          </a:p>
          <a:p>
            <a:r>
              <a:rPr lang="sv-SE" dirty="0"/>
              <a:t>inräknad? Avrunda till tiotal.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615673" y="177907"/>
            <a:ext cx="519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Värdera och redovisa – New York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2406BD5-56A2-8640-B0F7-36881D3E6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185" b="80"/>
          <a:stretch/>
        </p:blipFill>
        <p:spPr>
          <a:xfrm>
            <a:off x="1666613" y="3563826"/>
            <a:ext cx="5821344" cy="238903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BF142AE-916C-B148-AF73-20C01A2CF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36" y="1765309"/>
            <a:ext cx="1437628" cy="962618"/>
          </a:xfrm>
          <a:prstGeom prst="round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C4C1178-A101-A34C-B5EA-479951A7F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56" y="1331747"/>
            <a:ext cx="414280" cy="53135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3021778-F7A5-D149-8159-799528CB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56" y="1369455"/>
            <a:ext cx="414280" cy="5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4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2441941" y="142240"/>
            <a:ext cx="460909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Vilken lösning är bäst?</a:t>
            </a:r>
          </a:p>
          <a:p>
            <a:r>
              <a:rPr lang="sv-SE" dirty="0"/>
              <a:t>– Vilka brister ser du i de andra lösningarna?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8AC47E9-6478-6E45-9001-0E493F25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49" y="1050148"/>
            <a:ext cx="2736715" cy="236251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BED3920-1730-E440-BF98-81A079CEF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982" y="1045783"/>
            <a:ext cx="3099881" cy="23668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FAC1D45-220C-F94F-A5FB-F8ECE63BE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450" y="3674237"/>
            <a:ext cx="2736715" cy="308234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67F8492-8706-0244-91A2-473E384CF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982" y="3674237"/>
            <a:ext cx="3099881" cy="308294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91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2819576" y="1654952"/>
            <a:ext cx="332626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Vem har löst uppgiften korrekt?</a:t>
            </a:r>
          </a:p>
          <a:p>
            <a:r>
              <a:rPr lang="sv-SE" dirty="0"/>
              <a:t>– Vilka fel har de andra gjort? 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861945" y="910052"/>
            <a:ext cx="5241531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Lös ekvationen        </a:t>
            </a:r>
            <a:r>
              <a:rPr lang="sv-SE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11977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sv-SE" sz="2800" b="1" i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 – </a:t>
            </a:r>
            <a:r>
              <a:rPr lang="sv-SE" sz="2800" b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sv-SE" sz="2800" b="1" i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sv-SE" sz="2800" b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sv-SE" sz="2800" b="1" i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v-SE" sz="2800" b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sv-SE" sz="2800" b="1" i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</a:t>
            </a:r>
            <a:r>
              <a:rPr lang="sv-SE" sz="2800" b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2(</a:t>
            </a:r>
            <a:r>
              <a:rPr lang="sv-SE" sz="2800" b="1" i="1" dirty="0"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 –</a:t>
            </a:r>
            <a:r>
              <a:rPr lang="sv-SE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11977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de-DE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11977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sv-SE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119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sv-SE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11977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063" y="601853"/>
            <a:ext cx="1264920" cy="1295772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metod är korrekt?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88DAB75-B798-4B4B-8D52-10248DD33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59" y="2826796"/>
            <a:ext cx="2717884" cy="336393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3E9723C-B7BB-1746-9394-8EA962C30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600" y="2826796"/>
            <a:ext cx="2631823" cy="33737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83BE59A-5617-7643-8C25-1806504F3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81" y="2826796"/>
            <a:ext cx="2715603" cy="336393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56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1247581" y="154250"/>
            <a:ext cx="763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Fyrfältsproblem – kameler och dromedarer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E4CA8D5A-F00B-6E46-8D1C-17B586AE0BB7}"/>
              </a:ext>
            </a:extLst>
          </p:cNvPr>
          <p:cNvGrpSpPr/>
          <p:nvPr/>
        </p:nvGrpSpPr>
        <p:grpSpPr>
          <a:xfrm>
            <a:off x="1074586" y="838164"/>
            <a:ext cx="7143425" cy="1938992"/>
            <a:chOff x="1766565" y="924828"/>
            <a:chExt cx="7143425" cy="1938992"/>
          </a:xfrm>
        </p:grpSpPr>
        <p:sp>
          <p:nvSpPr>
            <p:cNvPr id="3" name="textruta 2"/>
            <p:cNvSpPr txBox="1"/>
            <p:nvPr/>
          </p:nvSpPr>
          <p:spPr>
            <a:xfrm>
              <a:off x="1766565" y="924828"/>
              <a:ext cx="5338927" cy="193899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sz="2000" dirty="0"/>
                <a:t>Beduinen Ali har både kameler och dromedarer.</a:t>
              </a:r>
            </a:p>
            <a:p>
              <a:r>
                <a:rPr lang="sv-SE" sz="2000" dirty="0"/>
                <a:t>Sammanlagt har djuren 37 pucklar och 104 ben.</a:t>
              </a:r>
            </a:p>
            <a:p>
              <a:r>
                <a:rPr lang="sv-SE" sz="2000" dirty="0"/>
                <a:t>En kamel har två pucklar och en dromedar</a:t>
              </a:r>
            </a:p>
            <a:p>
              <a:r>
                <a:rPr lang="sv-SE" sz="2000" dirty="0"/>
                <a:t>en puckel. </a:t>
              </a:r>
            </a:p>
            <a:p>
              <a:endParaRPr lang="sv-SE" sz="2000" dirty="0"/>
            </a:p>
            <a:p>
              <a:r>
                <a:rPr lang="sv-SE" sz="2000" dirty="0"/>
                <a:t>Hur många djur av varje slag har Ali?</a:t>
              </a:r>
            </a:p>
          </p:txBody>
        </p:sp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DDAD040A-7AD3-A245-B29D-EB0E35DD9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" t="12326" b="1055"/>
            <a:stretch/>
          </p:blipFill>
          <p:spPr>
            <a:xfrm>
              <a:off x="6351373" y="1467506"/>
              <a:ext cx="2558617" cy="139631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7" name="Bildobjekt 6">
            <a:extLst>
              <a:ext uri="{FF2B5EF4-FFF2-40B4-BE49-F238E27FC236}">
                <a16:creationId xmlns:a16="http://schemas.microsoft.com/office/drawing/2014/main" id="{316E3A43-C7E1-084D-BA20-F5F02AE11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60" y="3295967"/>
            <a:ext cx="5865790" cy="33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892"/>
            <a:ext cx="9156697" cy="5322432"/>
          </a:xfrm>
          <a:prstGeom prst="rect">
            <a:avLst/>
          </a:prstGeom>
          <a:ln w="19050" cmpd="sng">
            <a:solidFill>
              <a:srgbClr val="660066"/>
            </a:solidFill>
          </a:ln>
        </p:spPr>
      </p:pic>
      <p:sp>
        <p:nvSpPr>
          <p:cNvPr id="9" name="Rektangel 8"/>
          <p:cNvSpPr/>
          <p:nvPr/>
        </p:nvSpPr>
        <p:spPr>
          <a:xfrm>
            <a:off x="4677558" y="3447949"/>
            <a:ext cx="410169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400" dirty="0"/>
          </a:p>
          <a:p>
            <a:endParaRPr lang="sv-SE" sz="1400" dirty="0"/>
          </a:p>
          <a:p>
            <a:endParaRPr lang="sv-SE" sz="1000" dirty="0"/>
          </a:p>
          <a:p>
            <a:endParaRPr lang="sv-SE" sz="1050" i="1" dirty="0"/>
          </a:p>
          <a:p>
            <a:endParaRPr lang="sv-SE" sz="1000" dirty="0"/>
          </a:p>
          <a:p>
            <a:r>
              <a:rPr lang="sv-SE" sz="1400" dirty="0"/>
              <a:t>			</a:t>
            </a:r>
          </a:p>
          <a:p>
            <a:endParaRPr lang="sv-SE" sz="1400" dirty="0"/>
          </a:p>
          <a:p>
            <a:endParaRPr lang="sv-SE" sz="1400" dirty="0"/>
          </a:p>
        </p:txBody>
      </p:sp>
      <p:sp>
        <p:nvSpPr>
          <p:cNvPr id="6" name="Rektangel 5"/>
          <p:cNvSpPr/>
          <p:nvPr/>
        </p:nvSpPr>
        <p:spPr>
          <a:xfrm>
            <a:off x="573022" y="1331225"/>
            <a:ext cx="4002724" cy="201223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3" name="Rektangel 2"/>
          <p:cNvSpPr/>
          <p:nvPr/>
        </p:nvSpPr>
        <p:spPr>
          <a:xfrm>
            <a:off x="4709433" y="1291138"/>
            <a:ext cx="408432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22" name="Rektangel 21"/>
          <p:cNvSpPr/>
          <p:nvPr/>
        </p:nvSpPr>
        <p:spPr>
          <a:xfrm>
            <a:off x="562711" y="3468769"/>
            <a:ext cx="4012893" cy="203439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11" name="textruta 10"/>
          <p:cNvSpPr txBox="1"/>
          <p:nvPr/>
        </p:nvSpPr>
        <p:spPr>
          <a:xfrm>
            <a:off x="666645" y="1642043"/>
            <a:ext cx="323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Dromedarer   Kameler    Pucklar      Ben 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900465" y="1862643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20</a:t>
            </a:r>
          </a:p>
        </p:txBody>
      </p:sp>
      <p:sp>
        <p:nvSpPr>
          <p:cNvPr id="4" name="Rektangel 3"/>
          <p:cNvSpPr/>
          <p:nvPr/>
        </p:nvSpPr>
        <p:spPr>
          <a:xfrm>
            <a:off x="4654659" y="1511238"/>
            <a:ext cx="52690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/>
              <a:t>Eftersom antalet ben är 104 är det sammanlagt 104 / 4 djur = 26 djur. </a:t>
            </a:r>
          </a:p>
        </p:txBody>
      </p:sp>
      <p:sp>
        <p:nvSpPr>
          <p:cNvPr id="5" name="Rektangel 4"/>
          <p:cNvSpPr/>
          <p:nvPr/>
        </p:nvSpPr>
        <p:spPr>
          <a:xfrm>
            <a:off x="637877" y="3811950"/>
            <a:ext cx="3617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Eftersom antalet ben är 104 är det sammanlagt 104 / 4 djur = 26 djur. </a:t>
            </a:r>
          </a:p>
        </p:txBody>
      </p:sp>
      <p:sp>
        <p:nvSpPr>
          <p:cNvPr id="8" name="Rektangel 7"/>
          <p:cNvSpPr/>
          <p:nvPr/>
        </p:nvSpPr>
        <p:spPr>
          <a:xfrm>
            <a:off x="635913" y="4227362"/>
            <a:ext cx="3985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Om alla djuren var dromedarer så skulle antalet pucklar vara 26. </a:t>
            </a:r>
          </a:p>
        </p:txBody>
      </p:sp>
      <p:sp>
        <p:nvSpPr>
          <p:cNvPr id="12" name="Rektangel 11"/>
          <p:cNvSpPr/>
          <p:nvPr/>
        </p:nvSpPr>
        <p:spPr>
          <a:xfrm>
            <a:off x="622700" y="4651986"/>
            <a:ext cx="3952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Eftersom det är 37 pucklar sammanlagt är antalet kameler:  </a:t>
            </a:r>
          </a:p>
        </p:txBody>
      </p:sp>
      <p:sp>
        <p:nvSpPr>
          <p:cNvPr id="13" name="Rektangel 12"/>
          <p:cNvSpPr/>
          <p:nvPr/>
        </p:nvSpPr>
        <p:spPr>
          <a:xfrm>
            <a:off x="5269961" y="3763184"/>
            <a:ext cx="3316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Man kan </a:t>
            </a:r>
            <a:r>
              <a:rPr lang="sv-SE" sz="1400" i="1" dirty="0"/>
              <a:t>arbeta bakifrån </a:t>
            </a:r>
            <a:r>
              <a:rPr lang="sv-SE" sz="1400" dirty="0"/>
              <a:t>på det här sättet: </a:t>
            </a:r>
          </a:p>
        </p:txBody>
      </p:sp>
      <p:sp>
        <p:nvSpPr>
          <p:cNvPr id="14" name="Rektangel 13"/>
          <p:cNvSpPr/>
          <p:nvPr/>
        </p:nvSpPr>
        <p:spPr>
          <a:xfrm>
            <a:off x="4606048" y="399551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400" dirty="0"/>
              <a:t>Om alla djuren var dromedarer så skulle det vara 37 djur. </a:t>
            </a:r>
          </a:p>
        </p:txBody>
      </p:sp>
      <p:sp>
        <p:nvSpPr>
          <p:cNvPr id="19" name="Rektangel 18"/>
          <p:cNvSpPr/>
          <p:nvPr/>
        </p:nvSpPr>
        <p:spPr>
          <a:xfrm>
            <a:off x="4621779" y="4189973"/>
            <a:ext cx="2809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Men 4 ∙ 37 = 148 –&gt; för många ben. </a:t>
            </a:r>
          </a:p>
        </p:txBody>
      </p:sp>
      <p:sp>
        <p:nvSpPr>
          <p:cNvPr id="24" name="Rektangel 23"/>
          <p:cNvSpPr/>
          <p:nvPr/>
        </p:nvSpPr>
        <p:spPr>
          <a:xfrm>
            <a:off x="4626376" y="4417648"/>
            <a:ext cx="4090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Med 33 dromedarer och 2 kameler så blir antalet ben 4 ∙ 35 = 140 –&gt; för många ben. 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34B8D66B-6198-6347-B1FA-504CD340E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012" y="1331644"/>
            <a:ext cx="1521348" cy="170335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ECCD4377-95A2-5948-B6CF-8FAE0B856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187" y="1312061"/>
            <a:ext cx="1842812" cy="182124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211BE634-1DAF-AE44-B6F7-D399C71A4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401" y="3566063"/>
            <a:ext cx="1202570" cy="177576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A5A87CBD-2736-A44B-8FBC-E40468935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634" y="3576507"/>
            <a:ext cx="1415268" cy="147280"/>
          </a:xfrm>
          <a:prstGeom prst="rect">
            <a:avLst/>
          </a:prstGeom>
        </p:spPr>
      </p:pic>
      <p:sp>
        <p:nvSpPr>
          <p:cNvPr id="66" name="textruta 65">
            <a:extLst>
              <a:ext uri="{FF2B5EF4-FFF2-40B4-BE49-F238E27FC236}">
                <a16:creationId xmlns:a16="http://schemas.microsoft.com/office/drawing/2014/main" id="{50E6E38E-6133-0B42-87D0-E773121CBAE7}"/>
              </a:ext>
            </a:extLst>
          </p:cNvPr>
          <p:cNvSpPr txBox="1"/>
          <p:nvPr/>
        </p:nvSpPr>
        <p:spPr>
          <a:xfrm>
            <a:off x="1806032" y="1863621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10</a:t>
            </a: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29EC3E2D-9BB4-8743-B5FD-D3DE375059E1}"/>
              </a:ext>
            </a:extLst>
          </p:cNvPr>
          <p:cNvSpPr txBox="1"/>
          <p:nvPr/>
        </p:nvSpPr>
        <p:spPr>
          <a:xfrm>
            <a:off x="2569320" y="1868766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40</a:t>
            </a: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A9A1F222-7E24-1B42-9790-CE176B7F43D1}"/>
              </a:ext>
            </a:extLst>
          </p:cNvPr>
          <p:cNvSpPr txBox="1"/>
          <p:nvPr/>
        </p:nvSpPr>
        <p:spPr>
          <a:xfrm>
            <a:off x="3223805" y="1861693"/>
            <a:ext cx="58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120</a:t>
            </a: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1C3B8521-97E9-0B44-A127-2DA31EA165EC}"/>
              </a:ext>
            </a:extLst>
          </p:cNvPr>
          <p:cNvSpPr txBox="1"/>
          <p:nvPr/>
        </p:nvSpPr>
        <p:spPr>
          <a:xfrm>
            <a:off x="3872130" y="1854115"/>
            <a:ext cx="59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Fel</a:t>
            </a: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B34B7F2F-3EE2-7645-847A-B36DA6F8AF13}"/>
              </a:ext>
            </a:extLst>
          </p:cNvPr>
          <p:cNvSpPr txBox="1"/>
          <p:nvPr/>
        </p:nvSpPr>
        <p:spPr>
          <a:xfrm>
            <a:off x="885978" y="2157552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15</a:t>
            </a: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3C8AEDA4-33AE-2347-A2C6-559D5CA958B2}"/>
              </a:ext>
            </a:extLst>
          </p:cNvPr>
          <p:cNvSpPr txBox="1"/>
          <p:nvPr/>
        </p:nvSpPr>
        <p:spPr>
          <a:xfrm>
            <a:off x="1815424" y="2158977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10</a:t>
            </a:r>
          </a:p>
        </p:txBody>
      </p:sp>
      <p:sp>
        <p:nvSpPr>
          <p:cNvPr id="73" name="textruta 72">
            <a:extLst>
              <a:ext uri="{FF2B5EF4-FFF2-40B4-BE49-F238E27FC236}">
                <a16:creationId xmlns:a16="http://schemas.microsoft.com/office/drawing/2014/main" id="{82A9F8F7-1E34-DE4B-9955-87B5E3337F99}"/>
              </a:ext>
            </a:extLst>
          </p:cNvPr>
          <p:cNvSpPr txBox="1"/>
          <p:nvPr/>
        </p:nvSpPr>
        <p:spPr>
          <a:xfrm>
            <a:off x="2586447" y="2162719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35</a:t>
            </a:r>
          </a:p>
        </p:txBody>
      </p:sp>
      <p:sp>
        <p:nvSpPr>
          <p:cNvPr id="74" name="textruta 73">
            <a:extLst>
              <a:ext uri="{FF2B5EF4-FFF2-40B4-BE49-F238E27FC236}">
                <a16:creationId xmlns:a16="http://schemas.microsoft.com/office/drawing/2014/main" id="{C12BC60D-1100-D44E-B0D1-0483961E3E6B}"/>
              </a:ext>
            </a:extLst>
          </p:cNvPr>
          <p:cNvSpPr txBox="1"/>
          <p:nvPr/>
        </p:nvSpPr>
        <p:spPr>
          <a:xfrm>
            <a:off x="3253282" y="2158977"/>
            <a:ext cx="58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100</a:t>
            </a:r>
          </a:p>
        </p:txBody>
      </p:sp>
      <p:sp>
        <p:nvSpPr>
          <p:cNvPr id="75" name="textruta 74">
            <a:extLst>
              <a:ext uri="{FF2B5EF4-FFF2-40B4-BE49-F238E27FC236}">
                <a16:creationId xmlns:a16="http://schemas.microsoft.com/office/drawing/2014/main" id="{3059F125-38F4-4C44-B573-EB7C79C7F0F1}"/>
              </a:ext>
            </a:extLst>
          </p:cNvPr>
          <p:cNvSpPr txBox="1"/>
          <p:nvPr/>
        </p:nvSpPr>
        <p:spPr>
          <a:xfrm>
            <a:off x="885978" y="2434693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15</a:t>
            </a:r>
          </a:p>
        </p:txBody>
      </p:sp>
      <p:sp>
        <p:nvSpPr>
          <p:cNvPr id="76" name="textruta 75">
            <a:extLst>
              <a:ext uri="{FF2B5EF4-FFF2-40B4-BE49-F238E27FC236}">
                <a16:creationId xmlns:a16="http://schemas.microsoft.com/office/drawing/2014/main" id="{004365B1-67ED-A649-A961-F15CD62FA9F7}"/>
              </a:ext>
            </a:extLst>
          </p:cNvPr>
          <p:cNvSpPr txBox="1"/>
          <p:nvPr/>
        </p:nvSpPr>
        <p:spPr>
          <a:xfrm>
            <a:off x="1826441" y="2429537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11</a:t>
            </a:r>
          </a:p>
        </p:txBody>
      </p:sp>
      <p:sp>
        <p:nvSpPr>
          <p:cNvPr id="78" name="textruta 77">
            <a:extLst>
              <a:ext uri="{FF2B5EF4-FFF2-40B4-BE49-F238E27FC236}">
                <a16:creationId xmlns:a16="http://schemas.microsoft.com/office/drawing/2014/main" id="{F4DED2FE-A0AA-6B4D-BBBA-10744DC3EB80}"/>
              </a:ext>
            </a:extLst>
          </p:cNvPr>
          <p:cNvSpPr txBox="1"/>
          <p:nvPr/>
        </p:nvSpPr>
        <p:spPr>
          <a:xfrm>
            <a:off x="2600057" y="2426095"/>
            <a:ext cx="4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37</a:t>
            </a:r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DD8494EA-E565-A240-B79D-855941F94BA5}"/>
              </a:ext>
            </a:extLst>
          </p:cNvPr>
          <p:cNvSpPr txBox="1"/>
          <p:nvPr/>
        </p:nvSpPr>
        <p:spPr>
          <a:xfrm>
            <a:off x="3870077" y="2149229"/>
            <a:ext cx="498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Fel</a:t>
            </a:r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B73C4328-CC5A-FE4F-9D2F-F049CC4245B3}"/>
              </a:ext>
            </a:extLst>
          </p:cNvPr>
          <p:cNvSpPr txBox="1"/>
          <p:nvPr/>
        </p:nvSpPr>
        <p:spPr>
          <a:xfrm>
            <a:off x="3271785" y="2429537"/>
            <a:ext cx="58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104</a:t>
            </a: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DF221DBE-BEDF-234B-8506-B0C154AB86BD}"/>
              </a:ext>
            </a:extLst>
          </p:cNvPr>
          <p:cNvSpPr txBox="1"/>
          <p:nvPr/>
        </p:nvSpPr>
        <p:spPr>
          <a:xfrm>
            <a:off x="3858223" y="2422625"/>
            <a:ext cx="498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Rätt</a:t>
            </a:r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C21AC7DB-25B6-2C49-A2E6-FF7682049E07}"/>
              </a:ext>
            </a:extLst>
          </p:cNvPr>
          <p:cNvSpPr txBox="1"/>
          <p:nvPr/>
        </p:nvSpPr>
        <p:spPr>
          <a:xfrm>
            <a:off x="1063959" y="2977138"/>
            <a:ext cx="3661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rgbClr val="C00000"/>
                </a:solidFill>
              </a:rPr>
              <a:t>Ali har 15 dromedarer och 11 kameler </a:t>
            </a:r>
          </a:p>
        </p:txBody>
      </p:sp>
      <p:sp>
        <p:nvSpPr>
          <p:cNvPr id="83" name="Rektangel 82">
            <a:extLst>
              <a:ext uri="{FF2B5EF4-FFF2-40B4-BE49-F238E27FC236}">
                <a16:creationId xmlns:a16="http://schemas.microsoft.com/office/drawing/2014/main" id="{B27D4329-D4F4-5B48-BAA4-296EFD5C9626}"/>
              </a:ext>
            </a:extLst>
          </p:cNvPr>
          <p:cNvSpPr/>
          <p:nvPr/>
        </p:nvSpPr>
        <p:spPr>
          <a:xfrm>
            <a:off x="4631283" y="1705249"/>
            <a:ext cx="43206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Antag att det är </a:t>
            </a:r>
            <a:r>
              <a:rPr lang="sv-SE" sz="1200" i="1" dirty="0"/>
              <a:t>x </a:t>
            </a:r>
            <a:r>
              <a:rPr lang="sv-SE" sz="1200" dirty="0" err="1"/>
              <a:t>st</a:t>
            </a:r>
            <a:r>
              <a:rPr lang="sv-SE" sz="1200" dirty="0"/>
              <a:t> dromedarer. </a:t>
            </a:r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697B07A9-4270-8E4C-AE4E-3C7FD4EA2EB0}"/>
              </a:ext>
            </a:extLst>
          </p:cNvPr>
          <p:cNvSpPr/>
          <p:nvPr/>
        </p:nvSpPr>
        <p:spPr>
          <a:xfrm>
            <a:off x="6699070" y="1705249"/>
            <a:ext cx="1924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Då är det (26 – </a:t>
            </a:r>
            <a:r>
              <a:rPr lang="sv-SE" sz="1200" i="1" dirty="0"/>
              <a:t>x</a:t>
            </a:r>
            <a:r>
              <a:rPr lang="sv-SE" sz="1200" dirty="0"/>
              <a:t>) kameler. </a:t>
            </a:r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94C14B36-E3DD-4543-95A9-91B892253C9C}"/>
              </a:ext>
            </a:extLst>
          </p:cNvPr>
          <p:cNvSpPr txBox="1"/>
          <p:nvPr/>
        </p:nvSpPr>
        <p:spPr>
          <a:xfrm>
            <a:off x="5019505" y="1987083"/>
            <a:ext cx="191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Bradley Hand Bold"/>
                <a:cs typeface="Bradley Hand Bold"/>
              </a:rPr>
              <a:t>X </a:t>
            </a:r>
            <a:r>
              <a:rPr lang="sv-SE" sz="1400" dirty="0">
                <a:latin typeface="+mn-lt"/>
                <a:cs typeface="Bradley Hand Bold"/>
              </a:rPr>
              <a:t>+</a:t>
            </a:r>
            <a:r>
              <a:rPr lang="sv-SE" sz="1400" dirty="0">
                <a:latin typeface="Bradley Hand Bold"/>
                <a:cs typeface="Bradley Hand Bold"/>
              </a:rPr>
              <a:t> 2(26 </a:t>
            </a:r>
            <a:r>
              <a:rPr lang="sv-SE" sz="1400" dirty="0">
                <a:latin typeface="+mn-lt"/>
                <a:cs typeface="Bradley Hand Bold"/>
              </a:rPr>
              <a:t>–</a:t>
            </a:r>
            <a:r>
              <a:rPr lang="sv-SE" sz="1400" dirty="0">
                <a:latin typeface="Bradley Hand Bold"/>
                <a:cs typeface="Bradley Hand Bold"/>
              </a:rPr>
              <a:t> </a:t>
            </a:r>
            <a:r>
              <a:rPr lang="sv-SE" sz="1400" dirty="0">
                <a:latin typeface="Bradley Hand" pitchFamily="2" charset="77"/>
                <a:cs typeface="Bradley Hand Bold"/>
              </a:rPr>
              <a:t>x</a:t>
            </a:r>
            <a:r>
              <a:rPr lang="sv-SE" sz="1400" dirty="0">
                <a:latin typeface="Bradley Hand Bold"/>
                <a:cs typeface="Bradley Hand Bold"/>
              </a:rPr>
              <a:t>) </a:t>
            </a:r>
            <a:r>
              <a:rPr lang="sv-SE" sz="1400" dirty="0">
                <a:latin typeface="+mn-lt"/>
                <a:cs typeface="Bradley Hand Bold"/>
              </a:rPr>
              <a:t>=</a:t>
            </a:r>
            <a:r>
              <a:rPr lang="sv-SE" sz="1400" dirty="0">
                <a:latin typeface="Bradley Hand Bold"/>
                <a:cs typeface="Bradley Hand Bold"/>
              </a:rPr>
              <a:t> 37</a:t>
            </a:r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D83B6809-0AFE-A945-BFA5-84885AA75AF8}"/>
              </a:ext>
            </a:extLst>
          </p:cNvPr>
          <p:cNvSpPr txBox="1"/>
          <p:nvPr/>
        </p:nvSpPr>
        <p:spPr>
          <a:xfrm>
            <a:off x="5192270" y="2168296"/>
            <a:ext cx="2476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Bradley Hand Bold"/>
                <a:cs typeface="Bradley Hand Bold"/>
              </a:rPr>
              <a:t>X </a:t>
            </a:r>
            <a:r>
              <a:rPr lang="sv-SE" sz="1400" dirty="0">
                <a:cs typeface="Bradley Hand Bold"/>
              </a:rPr>
              <a:t>+ </a:t>
            </a:r>
            <a:r>
              <a:rPr lang="sv-SE" sz="1400" dirty="0">
                <a:latin typeface="Bradley Hand Bold"/>
                <a:cs typeface="Bradley Hand Bold"/>
              </a:rPr>
              <a:t>52 </a:t>
            </a:r>
            <a:r>
              <a:rPr lang="sv-SE" sz="1400" dirty="0">
                <a:cs typeface="Bradley Hand Bold"/>
              </a:rPr>
              <a:t>–</a:t>
            </a:r>
            <a:r>
              <a:rPr lang="sv-SE" sz="1400" dirty="0">
                <a:latin typeface="Bradley Hand Bold"/>
                <a:cs typeface="Bradley Hand Bold"/>
              </a:rPr>
              <a:t> 2x </a:t>
            </a:r>
            <a:r>
              <a:rPr lang="sv-SE" sz="1400" dirty="0">
                <a:cs typeface="Bradley Hand Bold"/>
              </a:rPr>
              <a:t>= </a:t>
            </a:r>
            <a:r>
              <a:rPr lang="sv-SE" sz="1400" dirty="0">
                <a:latin typeface="Bradley Hand Bold"/>
                <a:cs typeface="Bradley Hand Bold"/>
              </a:rPr>
              <a:t>37</a:t>
            </a:r>
          </a:p>
        </p:txBody>
      </p:sp>
      <p:sp>
        <p:nvSpPr>
          <p:cNvPr id="98" name="textruta 97">
            <a:extLst>
              <a:ext uri="{FF2B5EF4-FFF2-40B4-BE49-F238E27FC236}">
                <a16:creationId xmlns:a16="http://schemas.microsoft.com/office/drawing/2014/main" id="{5BF40F48-5006-934B-8452-0F0DDABD0BB9}"/>
              </a:ext>
            </a:extLst>
          </p:cNvPr>
          <p:cNvSpPr txBox="1"/>
          <p:nvPr/>
        </p:nvSpPr>
        <p:spPr>
          <a:xfrm>
            <a:off x="5939842" y="3038089"/>
            <a:ext cx="811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Bradley Hand Bold"/>
                <a:cs typeface="Bradley Hand Bold"/>
              </a:rPr>
              <a:t>x </a:t>
            </a:r>
            <a:r>
              <a:rPr lang="sv-SE" sz="1400" dirty="0">
                <a:cs typeface="Bradley Hand Bold"/>
              </a:rPr>
              <a:t>=</a:t>
            </a:r>
            <a:r>
              <a:rPr lang="sv-SE" sz="1400" dirty="0">
                <a:latin typeface="Bradley Hand Bold"/>
                <a:cs typeface="Bradley Hand Bold"/>
              </a:rPr>
              <a:t> 15</a:t>
            </a:r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465C8358-4270-E84A-9135-56EAFB0BE4B9}"/>
              </a:ext>
            </a:extLst>
          </p:cNvPr>
          <p:cNvSpPr txBox="1"/>
          <p:nvPr/>
        </p:nvSpPr>
        <p:spPr>
          <a:xfrm>
            <a:off x="5597496" y="2363724"/>
            <a:ext cx="2476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Bradley Hand Bold"/>
                <a:cs typeface="Bradley Hand Bold"/>
              </a:rPr>
              <a:t>52 </a:t>
            </a:r>
            <a:r>
              <a:rPr lang="sv-SE" sz="1400" dirty="0">
                <a:cs typeface="Bradley Hand Bold"/>
              </a:rPr>
              <a:t>– </a:t>
            </a:r>
            <a:r>
              <a:rPr lang="sv-SE" sz="1400" dirty="0">
                <a:latin typeface="Bradley Hand Bold"/>
                <a:cs typeface="Bradley Hand Bold"/>
              </a:rPr>
              <a:t>x </a:t>
            </a:r>
            <a:r>
              <a:rPr lang="sv-SE" sz="1400" dirty="0">
                <a:cs typeface="Bradley Hand Bold"/>
              </a:rPr>
              <a:t>= </a:t>
            </a:r>
            <a:r>
              <a:rPr lang="sv-SE" sz="1400" dirty="0">
                <a:latin typeface="Bradley Hand Bold"/>
                <a:cs typeface="Bradley Hand Bold"/>
              </a:rPr>
              <a:t>37</a:t>
            </a:r>
          </a:p>
        </p:txBody>
      </p:sp>
      <p:sp>
        <p:nvSpPr>
          <p:cNvPr id="102" name="textruta 101">
            <a:extLst>
              <a:ext uri="{FF2B5EF4-FFF2-40B4-BE49-F238E27FC236}">
                <a16:creationId xmlns:a16="http://schemas.microsoft.com/office/drawing/2014/main" id="{74A0FB49-8AC4-8C45-ACDC-A1880D036EF4}"/>
              </a:ext>
            </a:extLst>
          </p:cNvPr>
          <p:cNvSpPr txBox="1"/>
          <p:nvPr/>
        </p:nvSpPr>
        <p:spPr>
          <a:xfrm>
            <a:off x="5362740" y="2520419"/>
            <a:ext cx="2476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Bradley Hand Bold"/>
                <a:cs typeface="Bradley Hand Bold"/>
              </a:rPr>
              <a:t>52 </a:t>
            </a:r>
            <a:r>
              <a:rPr lang="sv-SE" sz="1400" dirty="0">
                <a:cs typeface="Bradley Hand Bold"/>
              </a:rPr>
              <a:t>– </a:t>
            </a:r>
            <a:r>
              <a:rPr lang="sv-SE" sz="1400" dirty="0">
                <a:latin typeface="Bradley Hand Bold"/>
                <a:cs typeface="Bradley Hand Bold"/>
              </a:rPr>
              <a:t>x</a:t>
            </a:r>
            <a:r>
              <a:rPr lang="sv-SE" sz="1400" dirty="0">
                <a:cs typeface="Bradley Hand Bold"/>
              </a:rPr>
              <a:t> </a:t>
            </a:r>
            <a:r>
              <a:rPr lang="sv-SE" sz="1400" dirty="0">
                <a:solidFill>
                  <a:srgbClr val="C00000"/>
                </a:solidFill>
                <a:cs typeface="Bradley Hand Bold"/>
              </a:rPr>
              <a:t>+</a:t>
            </a:r>
            <a:r>
              <a:rPr lang="sv-SE" sz="1200" dirty="0">
                <a:solidFill>
                  <a:srgbClr val="C00000"/>
                </a:solidFill>
                <a:latin typeface="Bradley Hand" pitchFamily="2" charset="77"/>
                <a:cs typeface="Bradley Hand Bold"/>
              </a:rPr>
              <a:t>X</a:t>
            </a:r>
            <a:r>
              <a:rPr lang="sv-SE" sz="1400" dirty="0">
                <a:latin typeface="Bradley Hand Bold"/>
                <a:cs typeface="Bradley Hand Bold"/>
              </a:rPr>
              <a:t> </a:t>
            </a:r>
            <a:r>
              <a:rPr lang="sv-SE" sz="1400" dirty="0">
                <a:cs typeface="Bradley Hand Bold"/>
              </a:rPr>
              <a:t>= </a:t>
            </a:r>
            <a:r>
              <a:rPr lang="sv-SE" sz="1400" dirty="0">
                <a:latin typeface="Bradley Hand Bold"/>
                <a:cs typeface="Bradley Hand Bold"/>
              </a:rPr>
              <a:t>37 </a:t>
            </a:r>
            <a:r>
              <a:rPr lang="sv-SE" sz="1400" dirty="0">
                <a:solidFill>
                  <a:srgbClr val="C00000"/>
                </a:solidFill>
                <a:cs typeface="Bradley Hand Bold"/>
              </a:rPr>
              <a:t>+ </a:t>
            </a:r>
            <a:r>
              <a:rPr lang="sv-SE" sz="1200" dirty="0">
                <a:solidFill>
                  <a:srgbClr val="C00000"/>
                </a:solidFill>
                <a:latin typeface="Bradley Hand" pitchFamily="2" charset="77"/>
                <a:cs typeface="Bradley Hand Bold"/>
              </a:rPr>
              <a:t>X</a:t>
            </a:r>
            <a:endParaRPr lang="sv-SE" sz="1400" dirty="0">
              <a:latin typeface="Bradley Hand Bold"/>
              <a:cs typeface="Bradley Hand Bold"/>
            </a:endParaRPr>
          </a:p>
        </p:txBody>
      </p:sp>
      <p:sp>
        <p:nvSpPr>
          <p:cNvPr id="103" name="textruta 102">
            <a:extLst>
              <a:ext uri="{FF2B5EF4-FFF2-40B4-BE49-F238E27FC236}">
                <a16:creationId xmlns:a16="http://schemas.microsoft.com/office/drawing/2014/main" id="{9939D988-4B55-D046-8A20-BE1D3C6A6109}"/>
              </a:ext>
            </a:extLst>
          </p:cNvPr>
          <p:cNvSpPr txBox="1"/>
          <p:nvPr/>
        </p:nvSpPr>
        <p:spPr>
          <a:xfrm>
            <a:off x="5840058" y="2678096"/>
            <a:ext cx="2476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Bradley Hand Bold"/>
                <a:cs typeface="Bradley Hand Bold"/>
              </a:rPr>
              <a:t>52 </a:t>
            </a:r>
            <a:r>
              <a:rPr lang="sv-SE" sz="1400" dirty="0">
                <a:cs typeface="Bradley Hand Bold"/>
              </a:rPr>
              <a:t>= </a:t>
            </a:r>
            <a:r>
              <a:rPr lang="sv-SE" sz="1400" dirty="0">
                <a:latin typeface="Bradley Hand Bold"/>
                <a:cs typeface="Bradley Hand Bold"/>
              </a:rPr>
              <a:t>37 </a:t>
            </a:r>
            <a:r>
              <a:rPr lang="sv-SE" sz="1400" dirty="0">
                <a:cs typeface="Bradley Hand Bold"/>
              </a:rPr>
              <a:t>+ </a:t>
            </a:r>
            <a:r>
              <a:rPr lang="sv-SE" sz="1200" dirty="0">
                <a:latin typeface="Bradley Hand" pitchFamily="2" charset="77"/>
                <a:cs typeface="Bradley Hand Bold"/>
              </a:rPr>
              <a:t>X</a:t>
            </a:r>
            <a:endParaRPr lang="sv-SE" sz="1400" dirty="0">
              <a:latin typeface="Bradley Hand Bold"/>
              <a:cs typeface="Bradley Hand Bold"/>
            </a:endParaRPr>
          </a:p>
        </p:txBody>
      </p:sp>
      <p:sp>
        <p:nvSpPr>
          <p:cNvPr id="104" name="textruta 103">
            <a:extLst>
              <a:ext uri="{FF2B5EF4-FFF2-40B4-BE49-F238E27FC236}">
                <a16:creationId xmlns:a16="http://schemas.microsoft.com/office/drawing/2014/main" id="{03C1A47C-67DC-D64A-833F-D101E1F6C9D0}"/>
              </a:ext>
            </a:extLst>
          </p:cNvPr>
          <p:cNvSpPr txBox="1"/>
          <p:nvPr/>
        </p:nvSpPr>
        <p:spPr>
          <a:xfrm>
            <a:off x="5435033" y="2847319"/>
            <a:ext cx="1927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Bradley Hand Bold"/>
                <a:cs typeface="Bradley Hand Bold"/>
              </a:rPr>
              <a:t>52 </a:t>
            </a:r>
            <a:r>
              <a:rPr lang="sv-SE" sz="1400" dirty="0">
                <a:solidFill>
                  <a:srgbClr val="C00000"/>
                </a:solidFill>
                <a:cs typeface="Bradley Hand Bold"/>
              </a:rPr>
              <a:t>– </a:t>
            </a:r>
            <a:r>
              <a:rPr lang="sv-SE" sz="1400" dirty="0">
                <a:solidFill>
                  <a:srgbClr val="C00000"/>
                </a:solidFill>
                <a:latin typeface="Bradley Hand Bold"/>
                <a:cs typeface="Bradley Hand Bold"/>
              </a:rPr>
              <a:t>37 </a:t>
            </a:r>
            <a:r>
              <a:rPr lang="sv-SE" sz="1400" dirty="0">
                <a:cs typeface="Bradley Hand Bold"/>
              </a:rPr>
              <a:t>= </a:t>
            </a:r>
            <a:r>
              <a:rPr lang="sv-SE" sz="1400" dirty="0">
                <a:latin typeface="Bradley Hand Bold"/>
                <a:cs typeface="Bradley Hand Bold"/>
              </a:rPr>
              <a:t>37 </a:t>
            </a:r>
            <a:r>
              <a:rPr lang="sv-SE" sz="1400" dirty="0">
                <a:solidFill>
                  <a:srgbClr val="C00000"/>
                </a:solidFill>
                <a:cs typeface="Bradley Hand Bold"/>
              </a:rPr>
              <a:t>– </a:t>
            </a:r>
            <a:r>
              <a:rPr lang="sv-SE" sz="1200" dirty="0">
                <a:solidFill>
                  <a:srgbClr val="C00000"/>
                </a:solidFill>
                <a:latin typeface="Bradley Hand" pitchFamily="2" charset="77"/>
                <a:cs typeface="Bradley Hand Bold"/>
              </a:rPr>
              <a:t>37</a:t>
            </a:r>
            <a:r>
              <a:rPr lang="sv-SE" sz="1200" dirty="0">
                <a:latin typeface="Bradley Hand" pitchFamily="2" charset="77"/>
                <a:cs typeface="Bradley Hand Bold"/>
              </a:rPr>
              <a:t> </a:t>
            </a:r>
            <a:r>
              <a:rPr lang="sv-SE" sz="1200" dirty="0">
                <a:cs typeface="Bradley Hand Bold"/>
              </a:rPr>
              <a:t>+ </a:t>
            </a:r>
            <a:r>
              <a:rPr lang="sv-SE" sz="1200" dirty="0">
                <a:latin typeface="Bradley Hand" pitchFamily="2" charset="77"/>
                <a:cs typeface="Bradley Hand Bold"/>
              </a:rPr>
              <a:t>X</a:t>
            </a:r>
            <a:endParaRPr lang="sv-SE" sz="1400" dirty="0">
              <a:latin typeface="Bradley Hand Bold"/>
              <a:cs typeface="Bradley Hand Bold"/>
            </a:endParaRPr>
          </a:p>
        </p:txBody>
      </p:sp>
      <p:sp>
        <p:nvSpPr>
          <p:cNvPr id="105" name="textruta 104">
            <a:extLst>
              <a:ext uri="{FF2B5EF4-FFF2-40B4-BE49-F238E27FC236}">
                <a16:creationId xmlns:a16="http://schemas.microsoft.com/office/drawing/2014/main" id="{859EE51D-D969-C147-BB6A-F51BD97006D8}"/>
              </a:ext>
            </a:extLst>
          </p:cNvPr>
          <p:cNvSpPr txBox="1"/>
          <p:nvPr/>
        </p:nvSpPr>
        <p:spPr>
          <a:xfrm>
            <a:off x="7435295" y="2184107"/>
            <a:ext cx="1393645" cy="736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rgbClr val="C00000"/>
                </a:solidFill>
              </a:rPr>
              <a:t>Ali har 15 dromedarer och 11 kameler </a:t>
            </a:r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1F3E1AF5-C681-3F40-B792-AE4E7AE04482}"/>
              </a:ext>
            </a:extLst>
          </p:cNvPr>
          <p:cNvSpPr/>
          <p:nvPr/>
        </p:nvSpPr>
        <p:spPr>
          <a:xfrm>
            <a:off x="1286246" y="4875662"/>
            <a:ext cx="1824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(37 – 26) = 11 </a:t>
            </a:r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E32C53BB-133F-7642-BF62-583559BB2034}"/>
              </a:ext>
            </a:extLst>
          </p:cNvPr>
          <p:cNvSpPr/>
          <p:nvPr/>
        </p:nvSpPr>
        <p:spPr>
          <a:xfrm>
            <a:off x="616526" y="5135972"/>
            <a:ext cx="2943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Antalet dromedarer är 26 – 11 = 15. </a:t>
            </a:r>
          </a:p>
        </p:txBody>
      </p:sp>
      <p:sp>
        <p:nvSpPr>
          <p:cNvPr id="108" name="Rektangel 107">
            <a:extLst>
              <a:ext uri="{FF2B5EF4-FFF2-40B4-BE49-F238E27FC236}">
                <a16:creationId xmlns:a16="http://schemas.microsoft.com/office/drawing/2014/main" id="{CCFFFA9F-22E8-294C-8057-D98A6ABA437F}"/>
              </a:ext>
            </a:extLst>
          </p:cNvPr>
          <p:cNvSpPr/>
          <p:nvPr/>
        </p:nvSpPr>
        <p:spPr>
          <a:xfrm>
            <a:off x="4654659" y="4942509"/>
            <a:ext cx="3850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På det här sättet kommer man så småningom fram till att det är </a:t>
            </a:r>
            <a:r>
              <a:rPr lang="sv-SE" sz="1400" dirty="0">
                <a:solidFill>
                  <a:srgbClr val="C00000"/>
                </a:solidFill>
              </a:rPr>
              <a:t>15 dromedarer och 11 kameler. </a:t>
            </a:r>
          </a:p>
        </p:txBody>
      </p:sp>
      <p:sp>
        <p:nvSpPr>
          <p:cNvPr id="109" name="textruta 108">
            <a:extLst>
              <a:ext uri="{FF2B5EF4-FFF2-40B4-BE49-F238E27FC236}">
                <a16:creationId xmlns:a16="http://schemas.microsoft.com/office/drawing/2014/main" id="{8B9418F2-8A1D-9847-BC0D-A578265B4CCF}"/>
              </a:ext>
            </a:extLst>
          </p:cNvPr>
          <p:cNvSpPr txBox="1"/>
          <p:nvPr/>
        </p:nvSpPr>
        <p:spPr>
          <a:xfrm>
            <a:off x="3182872" y="7788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Lösningsförslag</a:t>
            </a:r>
          </a:p>
        </p:txBody>
      </p:sp>
    </p:spTree>
    <p:extLst>
      <p:ext uri="{BB962C8B-B14F-4D97-AF65-F5344CB8AC3E}">
        <p14:creationId xmlns:p14="http://schemas.microsoft.com/office/powerpoint/2010/main" val="39967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4" grpId="0"/>
      <p:bldP spid="5" grpId="0"/>
      <p:bldP spid="8" grpId="0"/>
      <p:bldP spid="12" grpId="0"/>
      <p:bldP spid="13" grpId="0"/>
      <p:bldP spid="14" grpId="0"/>
      <p:bldP spid="19" grpId="0"/>
      <p:bldP spid="24" grpId="0"/>
      <p:bldP spid="66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98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/>
          <p:cNvGrpSpPr/>
          <p:nvPr/>
        </p:nvGrpSpPr>
        <p:grpSpPr>
          <a:xfrm>
            <a:off x="1323571" y="2214021"/>
            <a:ext cx="6166610" cy="400110"/>
            <a:chOff x="1773238" y="3714820"/>
            <a:chExt cx="6166610" cy="400110"/>
          </a:xfrm>
        </p:grpSpPr>
        <p:sp>
          <p:nvSpPr>
            <p:cNvPr id="4" name="textruta 3"/>
            <p:cNvSpPr txBox="1"/>
            <p:nvPr/>
          </p:nvSpPr>
          <p:spPr>
            <a:xfrm>
              <a:off x="1773238" y="3714820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A.</a:t>
              </a: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2349988" y="3714820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Börja med att gissa hur mycket längre det yttre repet är. </a:t>
              </a:r>
            </a:p>
          </p:txBody>
        </p:sp>
      </p:grpSp>
      <p:grpSp>
        <p:nvGrpSpPr>
          <p:cNvPr id="10" name="Grupp 9"/>
          <p:cNvGrpSpPr/>
          <p:nvPr/>
        </p:nvGrpSpPr>
        <p:grpSpPr>
          <a:xfrm>
            <a:off x="1323571" y="2781829"/>
            <a:ext cx="6166610" cy="400110"/>
            <a:chOff x="1773238" y="3725673"/>
            <a:chExt cx="6166610" cy="400110"/>
          </a:xfrm>
        </p:grpSpPr>
        <p:sp>
          <p:nvSpPr>
            <p:cNvPr id="11" name="textruta 10"/>
            <p:cNvSpPr txBox="1"/>
            <p:nvPr/>
          </p:nvSpPr>
          <p:spPr>
            <a:xfrm>
              <a:off x="1773238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B.</a:t>
              </a:r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2349988" y="3725673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Räkna ut differensen så här:</a:t>
              </a:r>
            </a:p>
          </p:txBody>
        </p:sp>
      </p:grpSp>
      <p:grpSp>
        <p:nvGrpSpPr>
          <p:cNvPr id="13" name="Grupp 12"/>
          <p:cNvGrpSpPr/>
          <p:nvPr/>
        </p:nvGrpSpPr>
        <p:grpSpPr>
          <a:xfrm>
            <a:off x="1323571" y="5286695"/>
            <a:ext cx="6166610" cy="400110"/>
            <a:chOff x="1773238" y="3725673"/>
            <a:chExt cx="6166610" cy="400110"/>
          </a:xfrm>
        </p:grpSpPr>
        <p:sp>
          <p:nvSpPr>
            <p:cNvPr id="14" name="textruta 13"/>
            <p:cNvSpPr txBox="1"/>
            <p:nvPr/>
          </p:nvSpPr>
          <p:spPr>
            <a:xfrm>
              <a:off x="1773238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C.</a:t>
              </a:r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2349988" y="3725673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Hur mycket längre är det yttre repet än det inre?</a:t>
              </a:r>
            </a:p>
          </p:txBody>
        </p:sp>
      </p:grpSp>
      <p:sp>
        <p:nvSpPr>
          <p:cNvPr id="17" name="textruta 16"/>
          <p:cNvSpPr txBox="1"/>
          <p:nvPr/>
        </p:nvSpPr>
        <p:spPr>
          <a:xfrm>
            <a:off x="1851354" y="41422"/>
            <a:ext cx="626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Räkna och häpna – Repet runt jorden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243B3F9B-B987-654D-844A-329531A0870E}"/>
              </a:ext>
            </a:extLst>
          </p:cNvPr>
          <p:cNvGrpSpPr/>
          <p:nvPr/>
        </p:nvGrpSpPr>
        <p:grpSpPr>
          <a:xfrm>
            <a:off x="2072604" y="545151"/>
            <a:ext cx="6512674" cy="1668870"/>
            <a:chOff x="2122536" y="1008709"/>
            <a:chExt cx="6512674" cy="1668870"/>
          </a:xfrm>
        </p:grpSpPr>
        <p:sp>
          <p:nvSpPr>
            <p:cNvPr id="3" name="textruta 2"/>
            <p:cNvSpPr txBox="1"/>
            <p:nvPr/>
          </p:nvSpPr>
          <p:spPr>
            <a:xfrm>
              <a:off x="2122536" y="1012754"/>
              <a:ext cx="5008829" cy="14773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Tänk dig ett rep som läggs runt ekvatorn. Tänk dig sen att vi sätter upp ett rep på stolpar som är </a:t>
              </a:r>
              <a:r>
                <a:rPr lang="sv-SE" b="1" dirty="0">
                  <a:solidFill>
                    <a:srgbClr val="C00000"/>
                  </a:solidFill>
                </a:rPr>
                <a:t>1 m </a:t>
              </a:r>
              <a:r>
                <a:rPr lang="sv-SE" dirty="0"/>
                <a:t>höga runt ekvatorn.</a:t>
              </a:r>
            </a:p>
            <a:p>
              <a:endParaRPr lang="sv-SE" dirty="0"/>
            </a:p>
            <a:p>
              <a:r>
                <a:rPr lang="sv-SE" dirty="0"/>
                <a:t>Hur mycket längre är det yttre repet än det inre?</a:t>
              </a:r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B31E17F5-D4D1-114D-B988-1E9EA6CD8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4485" y="1008709"/>
              <a:ext cx="1390725" cy="1668870"/>
            </a:xfrm>
            <a:prstGeom prst="rect">
              <a:avLst/>
            </a:prstGeom>
          </p:spPr>
        </p:pic>
      </p:grpSp>
      <p:sp>
        <p:nvSpPr>
          <p:cNvPr id="18" name="textruta 17">
            <a:extLst>
              <a:ext uri="{FF2B5EF4-FFF2-40B4-BE49-F238E27FC236}">
                <a16:creationId xmlns:a16="http://schemas.microsoft.com/office/drawing/2014/main" id="{D8AD2403-0A2B-9145-AE6A-9AFC6BC98FC3}"/>
              </a:ext>
            </a:extLst>
          </p:cNvPr>
          <p:cNvSpPr txBox="1"/>
          <p:nvPr/>
        </p:nvSpPr>
        <p:spPr>
          <a:xfrm>
            <a:off x="1874834" y="3162969"/>
            <a:ext cx="700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sv-SE" dirty="0"/>
              <a:t>Kalla jordens diameter för </a:t>
            </a:r>
            <a:r>
              <a:rPr lang="sv-SE" b="1" i="1" dirty="0">
                <a:solidFill>
                  <a:srgbClr val="C00000"/>
                </a:solidFill>
              </a:rPr>
              <a:t>d </a:t>
            </a:r>
            <a:r>
              <a:rPr lang="sv-SE" dirty="0"/>
              <a:t>m. Det inre repet är lika långt som jordens omkrets. Teckna ett uttryck för hur långt det inre repet är.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9C428D44-8CE0-5445-919B-2D53A6876A12}"/>
              </a:ext>
            </a:extLst>
          </p:cNvPr>
          <p:cNvSpPr txBox="1"/>
          <p:nvPr/>
        </p:nvSpPr>
        <p:spPr>
          <a:xfrm>
            <a:off x="1874838" y="3750358"/>
            <a:ext cx="700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  Teckna ett uttryck för diametern hos den yttre cirkeln.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9AFEB288-3FDB-2746-AAE2-8F8BA4A3A34E}"/>
              </a:ext>
            </a:extLst>
          </p:cNvPr>
          <p:cNvSpPr txBox="1"/>
          <p:nvPr/>
        </p:nvSpPr>
        <p:spPr>
          <a:xfrm>
            <a:off x="1874835" y="4138507"/>
            <a:ext cx="700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c)    Teckna ett uttryck för längden av det yttre repet.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E757217F-1BAC-6549-B2B2-94C84412FA4E}"/>
              </a:ext>
            </a:extLst>
          </p:cNvPr>
          <p:cNvSpPr txBox="1"/>
          <p:nvPr/>
        </p:nvSpPr>
        <p:spPr>
          <a:xfrm>
            <a:off x="1874835" y="4502832"/>
            <a:ext cx="700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d)    Teckna ett uttryck för skillnaden i längd.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ADCDED4-E504-FE46-8425-AA505409FF28}"/>
              </a:ext>
            </a:extLst>
          </p:cNvPr>
          <p:cNvSpPr txBox="1"/>
          <p:nvPr/>
        </p:nvSpPr>
        <p:spPr>
          <a:xfrm>
            <a:off x="1874836" y="4858012"/>
            <a:ext cx="700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e)    Förenkla uttrycket.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F28DE922-4296-9446-9A4C-5FE3C6765A70}"/>
              </a:ext>
            </a:extLst>
          </p:cNvPr>
          <p:cNvGrpSpPr/>
          <p:nvPr/>
        </p:nvGrpSpPr>
        <p:grpSpPr>
          <a:xfrm>
            <a:off x="1323571" y="5908762"/>
            <a:ext cx="6166610" cy="400110"/>
            <a:chOff x="1773238" y="3725673"/>
            <a:chExt cx="6166610" cy="400110"/>
          </a:xfrm>
        </p:grpSpPr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361AB283-0283-7945-8580-CC4072B57C2B}"/>
                </a:ext>
              </a:extLst>
            </p:cNvPr>
            <p:cNvSpPr txBox="1"/>
            <p:nvPr/>
          </p:nvSpPr>
          <p:spPr>
            <a:xfrm>
              <a:off x="1773238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D.</a:t>
              </a: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5EF5AE56-8A2F-0740-A82E-E68D760B385C}"/>
                </a:ext>
              </a:extLst>
            </p:cNvPr>
            <p:cNvSpPr txBox="1"/>
            <p:nvPr/>
          </p:nvSpPr>
          <p:spPr>
            <a:xfrm>
              <a:off x="2349988" y="3725673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Hur bra stämde din gissning?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956750" y="3019774"/>
            <a:ext cx="3561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Repets längd är </a:t>
            </a:r>
            <a:r>
              <a:rPr lang="el-GR" b="1" dirty="0">
                <a:solidFill>
                  <a:srgbClr val="C00000"/>
                </a:solidFill>
              </a:rPr>
              <a:t>π · (</a:t>
            </a:r>
            <a:r>
              <a:rPr lang="sv-SE" b="1" i="1" dirty="0">
                <a:solidFill>
                  <a:srgbClr val="C00000"/>
                </a:solidFill>
              </a:rPr>
              <a:t>d </a:t>
            </a:r>
            <a:r>
              <a:rPr lang="sv-SE" b="1" dirty="0">
                <a:solidFill>
                  <a:srgbClr val="C00000"/>
                </a:solidFill>
              </a:rPr>
              <a:t>+ 2)</a:t>
            </a:r>
            <a:r>
              <a:rPr lang="sv-SE" dirty="0"/>
              <a:t> m. </a:t>
            </a:r>
          </a:p>
        </p:txBody>
      </p:sp>
      <p:sp>
        <p:nvSpPr>
          <p:cNvPr id="7" name="Rektangel 6"/>
          <p:cNvSpPr/>
          <p:nvPr/>
        </p:nvSpPr>
        <p:spPr>
          <a:xfrm>
            <a:off x="1956751" y="1628273"/>
            <a:ext cx="625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Vi kallar jordens diameter för </a:t>
            </a:r>
            <a:r>
              <a:rPr lang="sv-SE" b="1" i="1" dirty="0">
                <a:solidFill>
                  <a:srgbClr val="C00000"/>
                </a:solidFill>
              </a:rPr>
              <a:t>d </a:t>
            </a:r>
            <a:r>
              <a:rPr lang="sv-SE" dirty="0"/>
              <a:t>m. Det första repet är då </a:t>
            </a:r>
            <a:r>
              <a:rPr lang="el-GR" b="1" dirty="0">
                <a:solidFill>
                  <a:srgbClr val="C00000"/>
                </a:solidFill>
              </a:rPr>
              <a:t>π · </a:t>
            </a:r>
            <a:r>
              <a:rPr lang="sv-SE" b="1" i="1" dirty="0">
                <a:solidFill>
                  <a:srgbClr val="C00000"/>
                </a:solidFill>
              </a:rPr>
              <a:t>d</a:t>
            </a:r>
            <a:r>
              <a:rPr lang="sv-SE" i="1" dirty="0"/>
              <a:t> </a:t>
            </a:r>
            <a:r>
              <a:rPr lang="sv-SE" dirty="0"/>
              <a:t>m. </a:t>
            </a:r>
          </a:p>
        </p:txBody>
      </p:sp>
      <p:sp>
        <p:nvSpPr>
          <p:cNvPr id="8" name="Rektangel 7"/>
          <p:cNvSpPr/>
          <p:nvPr/>
        </p:nvSpPr>
        <p:spPr>
          <a:xfrm>
            <a:off x="1956751" y="2094766"/>
            <a:ext cx="5298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andra repet står på 1 m höga stolpar. 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343363" y="1597495"/>
            <a:ext cx="429875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B.</a:t>
            </a:r>
          </a:p>
        </p:txBody>
      </p:sp>
      <p:sp>
        <p:nvSpPr>
          <p:cNvPr id="11" name="Rektangel 10"/>
          <p:cNvSpPr/>
          <p:nvPr/>
        </p:nvSpPr>
        <p:spPr>
          <a:xfrm>
            <a:off x="1981362" y="4001971"/>
            <a:ext cx="1914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π · (</a:t>
            </a:r>
            <a:r>
              <a:rPr lang="sv-SE" i="1" dirty="0"/>
              <a:t>d </a:t>
            </a:r>
            <a:r>
              <a:rPr lang="sv-SE" dirty="0"/>
              <a:t>+ 2) – </a:t>
            </a:r>
            <a:r>
              <a:rPr lang="el-GR" dirty="0"/>
              <a:t>π · </a:t>
            </a:r>
            <a:r>
              <a:rPr lang="sv-SE" i="1" dirty="0"/>
              <a:t>d </a:t>
            </a:r>
            <a:r>
              <a:rPr lang="sv-SE" dirty="0"/>
              <a:t>= 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956750" y="6008896"/>
            <a:ext cx="5985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andra repet är </a:t>
            </a:r>
            <a:r>
              <a:rPr lang="sv-SE" sz="2400" b="1" dirty="0">
                <a:solidFill>
                  <a:srgbClr val="411977"/>
                </a:solidFill>
              </a:rPr>
              <a:t>2</a:t>
            </a:r>
            <a:r>
              <a:rPr lang="el-GR" sz="2400" b="1" dirty="0">
                <a:solidFill>
                  <a:srgbClr val="411977"/>
                </a:solidFill>
              </a:rPr>
              <a:t>π</a:t>
            </a:r>
            <a:r>
              <a:rPr lang="sv-SE" sz="2400" b="1" dirty="0">
                <a:solidFill>
                  <a:srgbClr val="411977"/>
                </a:solidFill>
              </a:rPr>
              <a:t> m ≈ 6 m längre än det första.</a:t>
            </a:r>
            <a:r>
              <a:rPr lang="sv-SE" dirty="0">
                <a:solidFill>
                  <a:srgbClr val="411977"/>
                </a:solidFill>
              </a:rPr>
              <a:t> 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375249" y="6039674"/>
            <a:ext cx="429875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C.</a:t>
            </a:r>
          </a:p>
        </p:txBody>
      </p:sp>
      <p:sp>
        <p:nvSpPr>
          <p:cNvPr id="14" name="Rektangel 13"/>
          <p:cNvSpPr/>
          <p:nvPr/>
        </p:nvSpPr>
        <p:spPr>
          <a:xfrm>
            <a:off x="1956750" y="2614017"/>
            <a:ext cx="6051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cirkel som repet bildar har då diametern </a:t>
            </a:r>
            <a:r>
              <a:rPr lang="sv-SE" b="1" dirty="0">
                <a:solidFill>
                  <a:srgbClr val="C00000"/>
                </a:solidFill>
              </a:rPr>
              <a:t>(</a:t>
            </a:r>
            <a:r>
              <a:rPr lang="sv-SE" b="1" i="1" dirty="0">
                <a:solidFill>
                  <a:srgbClr val="C00000"/>
                </a:solidFill>
              </a:rPr>
              <a:t>d </a:t>
            </a:r>
            <a:r>
              <a:rPr lang="sv-SE" b="1" dirty="0">
                <a:solidFill>
                  <a:srgbClr val="C00000"/>
                </a:solidFill>
              </a:rPr>
              <a:t>+ 2) </a:t>
            </a:r>
            <a:r>
              <a:rPr lang="sv-SE" dirty="0"/>
              <a:t>m. 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041683" y="41681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A5C9152-F2AD-6C46-A107-7F4E99DC3BAB}"/>
              </a:ext>
            </a:extLst>
          </p:cNvPr>
          <p:cNvSpPr/>
          <p:nvPr/>
        </p:nvSpPr>
        <p:spPr>
          <a:xfrm>
            <a:off x="1981362" y="3509576"/>
            <a:ext cx="393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Skillnaden i längd uttryckt i meter är: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9D22C03-49AC-CF45-ACD8-484B43A79238}"/>
              </a:ext>
            </a:extLst>
          </p:cNvPr>
          <p:cNvSpPr/>
          <p:nvPr/>
        </p:nvSpPr>
        <p:spPr>
          <a:xfrm>
            <a:off x="1825770" y="5037232"/>
            <a:ext cx="624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= 2</a:t>
            </a:r>
            <a:r>
              <a:rPr lang="el-GR" dirty="0"/>
              <a:t>π</a:t>
            </a:r>
            <a:endParaRPr lang="sv-SE" dirty="0"/>
          </a:p>
        </p:txBody>
      </p:sp>
      <p:sp>
        <p:nvSpPr>
          <p:cNvPr id="18" name="Uppåtböjd 17">
            <a:extLst>
              <a:ext uri="{FF2B5EF4-FFF2-40B4-BE49-F238E27FC236}">
                <a16:creationId xmlns:a16="http://schemas.microsoft.com/office/drawing/2014/main" id="{E2D5C816-8EE2-2146-A7DD-37220D9ABD2C}"/>
              </a:ext>
            </a:extLst>
          </p:cNvPr>
          <p:cNvSpPr/>
          <p:nvPr/>
        </p:nvSpPr>
        <p:spPr>
          <a:xfrm>
            <a:off x="2169859" y="4316180"/>
            <a:ext cx="331195" cy="102385"/>
          </a:xfrm>
          <a:prstGeom prst="curvedUpArrow">
            <a:avLst>
              <a:gd name="adj1" fmla="val 15665"/>
              <a:gd name="adj2" fmla="val 50000"/>
              <a:gd name="adj3" fmla="val 28080"/>
            </a:avLst>
          </a:prstGeom>
          <a:solidFill>
            <a:srgbClr val="9F0002"/>
          </a:solidFill>
          <a:ln w="6350">
            <a:solidFill>
              <a:srgbClr val="9F00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19" name="Uppåtböjd 18">
            <a:extLst>
              <a:ext uri="{FF2B5EF4-FFF2-40B4-BE49-F238E27FC236}">
                <a16:creationId xmlns:a16="http://schemas.microsoft.com/office/drawing/2014/main" id="{A87945BA-936F-584B-B4EC-A0F9DAC2EAA2}"/>
              </a:ext>
            </a:extLst>
          </p:cNvPr>
          <p:cNvSpPr/>
          <p:nvPr/>
        </p:nvSpPr>
        <p:spPr>
          <a:xfrm>
            <a:off x="2169859" y="4316180"/>
            <a:ext cx="655891" cy="140529"/>
          </a:xfrm>
          <a:prstGeom prst="curvedUpArrow">
            <a:avLst>
              <a:gd name="adj1" fmla="val 15665"/>
              <a:gd name="adj2" fmla="val 24986"/>
              <a:gd name="adj3" fmla="val 28080"/>
            </a:avLst>
          </a:prstGeom>
          <a:solidFill>
            <a:srgbClr val="9F0002"/>
          </a:solidFill>
          <a:ln w="6350">
            <a:solidFill>
              <a:srgbClr val="9F00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9ED5213-B790-3444-856B-3E3849ACF98F}"/>
              </a:ext>
            </a:extLst>
          </p:cNvPr>
          <p:cNvSpPr/>
          <p:nvPr/>
        </p:nvSpPr>
        <p:spPr>
          <a:xfrm>
            <a:off x="1825770" y="4432729"/>
            <a:ext cx="2431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= </a:t>
            </a:r>
            <a:r>
              <a:rPr lang="el-GR" dirty="0"/>
              <a:t>π · </a:t>
            </a:r>
            <a:r>
              <a:rPr lang="sv-SE" i="1" dirty="0"/>
              <a:t>d </a:t>
            </a:r>
            <a:r>
              <a:rPr lang="sv-SE" dirty="0"/>
              <a:t>+ </a:t>
            </a:r>
            <a:r>
              <a:rPr lang="el-GR" dirty="0"/>
              <a:t>π · </a:t>
            </a:r>
            <a:r>
              <a:rPr lang="sv-SE" dirty="0"/>
              <a:t>2 – </a:t>
            </a:r>
            <a:r>
              <a:rPr lang="el-GR" dirty="0"/>
              <a:t>π · </a:t>
            </a:r>
            <a:r>
              <a:rPr lang="sv-SE" i="1" dirty="0"/>
              <a:t>d </a:t>
            </a:r>
            <a:r>
              <a:rPr lang="sv-SE" dirty="0"/>
              <a:t>= 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6B813278-BD26-F14A-9B02-C191FFD21B73}"/>
              </a:ext>
            </a:extLst>
          </p:cNvPr>
          <p:cNvSpPr/>
          <p:nvPr/>
        </p:nvSpPr>
        <p:spPr>
          <a:xfrm>
            <a:off x="1773238" y="4737865"/>
            <a:ext cx="1177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 = </a:t>
            </a:r>
            <a:r>
              <a:rPr lang="el-GR" dirty="0"/>
              <a:t>π · </a:t>
            </a:r>
            <a:r>
              <a:rPr lang="sv-SE" dirty="0"/>
              <a:t>2 = 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43E26E7A-D477-B741-AD30-2E2B0FAE7DE8}"/>
              </a:ext>
            </a:extLst>
          </p:cNvPr>
          <p:cNvGrpSpPr/>
          <p:nvPr/>
        </p:nvGrpSpPr>
        <p:grpSpPr>
          <a:xfrm>
            <a:off x="2105283" y="4748213"/>
            <a:ext cx="1660161" cy="7053"/>
            <a:chOff x="3826239" y="4656579"/>
            <a:chExt cx="1660161" cy="7053"/>
          </a:xfrm>
        </p:grpSpPr>
        <p:cxnSp>
          <p:nvCxnSpPr>
            <p:cNvPr id="3" name="Rak 2">
              <a:extLst>
                <a:ext uri="{FF2B5EF4-FFF2-40B4-BE49-F238E27FC236}">
                  <a16:creationId xmlns:a16="http://schemas.microsoft.com/office/drawing/2014/main" id="{3E47E6C6-7AD6-7C41-A224-E4454ACF7A17}"/>
                </a:ext>
              </a:extLst>
            </p:cNvPr>
            <p:cNvCxnSpPr>
              <a:cxnSpLocks/>
            </p:cNvCxnSpPr>
            <p:nvPr/>
          </p:nvCxnSpPr>
          <p:spPr>
            <a:xfrm>
              <a:off x="3826239" y="4663632"/>
              <a:ext cx="415977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Rak 21">
              <a:extLst>
                <a:ext uri="{FF2B5EF4-FFF2-40B4-BE49-F238E27FC236}">
                  <a16:creationId xmlns:a16="http://schemas.microsoft.com/office/drawing/2014/main" id="{173F9776-36E5-D645-B8E9-3BF3EF6769A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609" y="4656579"/>
              <a:ext cx="569791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1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 animBg="1"/>
      <p:bldP spid="11" grpId="0"/>
      <p:bldP spid="12" grpId="0"/>
      <p:bldP spid="13" grpId="0" animBg="1"/>
      <p:bldP spid="14" grpId="0"/>
      <p:bldP spid="16" grpId="0"/>
      <p:bldP spid="17" grpId="0"/>
      <p:bldP spid="18" grpId="0" animBg="1"/>
      <p:bldP spid="19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841654" y="2281344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050673" y="822633"/>
            <a:ext cx="66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Prickarna på bilderna i rutan ligger så att</a:t>
            </a:r>
          </a:p>
          <a:p>
            <a:r>
              <a:rPr lang="sv-SE" dirty="0"/>
              <a:t>de bildar ett mönster i form av rektanglar.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1067465" y="1424704"/>
            <a:ext cx="66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Antalet prickar bildar de så kallade </a:t>
            </a:r>
            <a:r>
              <a:rPr lang="sv-SE" i="1" dirty="0"/>
              <a:t>rektangeltalen</a:t>
            </a:r>
            <a:r>
              <a:rPr lang="sv-SE" dirty="0"/>
              <a:t>.</a:t>
            </a:r>
          </a:p>
          <a:p>
            <a:r>
              <a:rPr lang="sv-SE" dirty="0"/>
              <a:t>De fyra första rektangeltalen är alltså </a:t>
            </a:r>
            <a:r>
              <a:rPr lang="sv-SE" b="1" dirty="0">
                <a:solidFill>
                  <a:srgbClr val="C00000"/>
                </a:solidFill>
              </a:rPr>
              <a:t>2, 6, 12 </a:t>
            </a:r>
            <a:r>
              <a:rPr lang="sv-SE" dirty="0"/>
              <a:t>och</a:t>
            </a:r>
            <a:r>
              <a:rPr lang="sv-SE" sz="1600" dirty="0"/>
              <a:t> </a:t>
            </a:r>
            <a:r>
              <a:rPr lang="sv-SE" b="1" dirty="0">
                <a:solidFill>
                  <a:srgbClr val="C00000"/>
                </a:solidFill>
              </a:rPr>
              <a:t>20</a:t>
            </a:r>
            <a:r>
              <a:rPr lang="sv-SE" sz="1600" dirty="0"/>
              <a:t>.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259524" y="2281344"/>
            <a:ext cx="66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Vilket rektangeltal kommer som nummer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259524" y="2669156"/>
            <a:ext cx="66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5 			b) 6 			c) 7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43688" y="3259379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259524" y="3238931"/>
            <a:ext cx="661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Antalet prickar, det vill säga varje rektangeltal, kan skrivas som en produkt av två tal. Hur ser den produkten ut för rektangeltal nummer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841653" y="4480897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1220006" y="4480897"/>
            <a:ext cx="66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Hur kan produkten skrivas för rektangeltal nummer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401782" y="271980"/>
            <a:ext cx="95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Resonerna och utveckla – rektangeltal och triangeltal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4053B4B-A113-094D-A200-DAF1BC68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340" y="944452"/>
            <a:ext cx="2859315" cy="1025917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4D5A9D05-FCAF-9347-97C0-2229002759C6}"/>
              </a:ext>
            </a:extLst>
          </p:cNvPr>
          <p:cNvSpPr txBox="1"/>
          <p:nvPr/>
        </p:nvSpPr>
        <p:spPr>
          <a:xfrm>
            <a:off x="1259524" y="3854484"/>
            <a:ext cx="66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1 			b) 2 			c) 3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570FE54C-C332-6247-A36B-2E0DACB061AC}"/>
              </a:ext>
            </a:extLst>
          </p:cNvPr>
          <p:cNvSpPr txBox="1"/>
          <p:nvPr/>
        </p:nvSpPr>
        <p:spPr>
          <a:xfrm>
            <a:off x="1259524" y="4868709"/>
            <a:ext cx="66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10 		b) 100 		c) 1 000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72A65E5-BCA2-AE41-BE7B-6732BE600BF6}"/>
              </a:ext>
            </a:extLst>
          </p:cNvPr>
          <p:cNvSpPr txBox="1"/>
          <p:nvPr/>
        </p:nvSpPr>
        <p:spPr>
          <a:xfrm>
            <a:off x="841653" y="5713403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0D275D35-529B-9449-9D81-94290B9EE194}"/>
              </a:ext>
            </a:extLst>
          </p:cNvPr>
          <p:cNvSpPr txBox="1"/>
          <p:nvPr/>
        </p:nvSpPr>
        <p:spPr>
          <a:xfrm>
            <a:off x="1259524" y="5713403"/>
            <a:ext cx="78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Teckna ett uttryck för det </a:t>
            </a:r>
            <a:r>
              <a:rPr lang="sv-SE" i="1" dirty="0" err="1"/>
              <a:t>n</a:t>
            </a:r>
            <a:r>
              <a:rPr lang="sv-SE" dirty="0" err="1"/>
              <a:t>:e</a:t>
            </a:r>
            <a:r>
              <a:rPr lang="sv-SE" dirty="0"/>
              <a:t> rektangeltalet, det vill säga antalet prickar i figur </a:t>
            </a:r>
            <a:r>
              <a:rPr lang="sv-SE" i="1" dirty="0"/>
              <a:t>n</a:t>
            </a:r>
            <a:r>
              <a:rPr lang="sv-SE" dirty="0"/>
              <a:t>.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6F307C2D-AEEB-1B45-B784-E02FC8EF3E37}"/>
              </a:ext>
            </a:extLst>
          </p:cNvPr>
          <p:cNvSpPr txBox="1"/>
          <p:nvPr/>
        </p:nvSpPr>
        <p:spPr>
          <a:xfrm>
            <a:off x="1259524" y="6051957"/>
            <a:ext cx="66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Vilket är det 150:e rektangeltalet?</a:t>
            </a:r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2" grpId="0" animBg="1"/>
      <p:bldP spid="13" grpId="0"/>
      <p:bldP spid="14" grpId="0" animBg="1"/>
      <p:bldP spid="15" grpId="0"/>
      <p:bldP spid="22" grpId="0"/>
      <p:bldP spid="23" grpId="0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025046" y="221016"/>
            <a:ext cx="322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 den här rutan ligger prickarna i ett mönster i form av trianglar.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025046" y="805791"/>
            <a:ext cx="364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Antalet prickar bildar de så kallade </a:t>
            </a:r>
            <a:r>
              <a:rPr lang="sv-SE" i="1" dirty="0"/>
              <a:t>triangeltalen</a:t>
            </a:r>
            <a:r>
              <a:rPr lang="sv-SE" dirty="0"/>
              <a:t>. De fyra första triangeltalen är alltså </a:t>
            </a:r>
            <a:r>
              <a:rPr lang="sv-SE" b="1" dirty="0">
                <a:solidFill>
                  <a:srgbClr val="C00000"/>
                </a:solidFill>
              </a:rPr>
              <a:t>1, 3, 6 </a:t>
            </a:r>
            <a:r>
              <a:rPr lang="sv-SE" dirty="0"/>
              <a:t>och </a:t>
            </a:r>
            <a:r>
              <a:rPr lang="sv-SE" b="1" dirty="0">
                <a:solidFill>
                  <a:srgbClr val="C00000"/>
                </a:solidFill>
              </a:rPr>
              <a:t>10</a:t>
            </a:r>
            <a:r>
              <a:rPr lang="sv-SE" dirty="0"/>
              <a:t>.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896736" y="2393527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326997" y="2396490"/>
            <a:ext cx="661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Vilket triangeltal kommer som nummer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861471" y="3405508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326997" y="2738206"/>
            <a:ext cx="661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5 			b) 6 			c) 7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53FAB54-9869-064A-90B5-5CFCE980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39112"/>
            <a:ext cx="4123765" cy="1323425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950502E7-EFCD-C74D-8F4D-F6534B633DFD}"/>
              </a:ext>
            </a:extLst>
          </p:cNvPr>
          <p:cNvSpPr txBox="1"/>
          <p:nvPr/>
        </p:nvSpPr>
        <p:spPr>
          <a:xfrm>
            <a:off x="1326997" y="3390119"/>
            <a:ext cx="661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Summan av de två första triangeltalen är </a:t>
            </a:r>
            <a:r>
              <a:rPr lang="sv-SE" dirty="0">
                <a:solidFill>
                  <a:srgbClr val="C00000"/>
                </a:solidFill>
              </a:rPr>
              <a:t>1 + 3 = 4. </a:t>
            </a:r>
            <a:r>
              <a:rPr lang="sv-SE" dirty="0"/>
              <a:t>Summan av de två</a:t>
            </a:r>
          </a:p>
          <a:p>
            <a:r>
              <a:rPr lang="sv-SE" dirty="0"/>
              <a:t>följande är </a:t>
            </a:r>
            <a:r>
              <a:rPr lang="sv-SE" dirty="0">
                <a:solidFill>
                  <a:srgbClr val="C00000"/>
                </a:solidFill>
              </a:rPr>
              <a:t>3 + 6 = 9</a:t>
            </a:r>
            <a:r>
              <a:rPr lang="sv-SE" dirty="0"/>
              <a:t>. Fortsätt att bilda fler summor av två triangeltal som följer på varandra. Vad är gemensamt för alla summor?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D6C530E5-9E30-E545-A0DD-9D120E64067C}"/>
              </a:ext>
            </a:extLst>
          </p:cNvPr>
          <p:cNvSpPr txBox="1"/>
          <p:nvPr/>
        </p:nvSpPr>
        <p:spPr>
          <a:xfrm>
            <a:off x="861471" y="4728396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BB580C1-0DAD-C942-8AAC-5145DF791040}"/>
              </a:ext>
            </a:extLst>
          </p:cNvPr>
          <p:cNvSpPr txBox="1"/>
          <p:nvPr/>
        </p:nvSpPr>
        <p:spPr>
          <a:xfrm>
            <a:off x="1291732" y="4731359"/>
            <a:ext cx="661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Jämför de bilder som visar rektangeltal och triangeltal.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5401EF4-A6F3-E146-BEAD-7CBA7F0DA9BE}"/>
              </a:ext>
            </a:extLst>
          </p:cNvPr>
          <p:cNvSpPr txBox="1"/>
          <p:nvPr/>
        </p:nvSpPr>
        <p:spPr>
          <a:xfrm>
            <a:off x="1291731" y="5066950"/>
            <a:ext cx="716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 Använd dig av bilderna eller försök på annat sätt teckna ett uttryck</a:t>
            </a:r>
          </a:p>
          <a:p>
            <a:r>
              <a:rPr lang="sv-SE" dirty="0"/>
              <a:t>      för det </a:t>
            </a:r>
            <a:r>
              <a:rPr lang="sv-SE" i="1" dirty="0" err="1"/>
              <a:t>n</a:t>
            </a:r>
            <a:r>
              <a:rPr lang="sv-SE" dirty="0" err="1"/>
              <a:t>:e</a:t>
            </a:r>
            <a:r>
              <a:rPr lang="sv-SE" dirty="0"/>
              <a:t> triangeltalet, det vill säga antalet prickar i figur </a:t>
            </a:r>
            <a:r>
              <a:rPr lang="sv-SE" i="1" dirty="0"/>
              <a:t>n</a:t>
            </a:r>
            <a:r>
              <a:rPr lang="sv-SE" dirty="0"/>
              <a:t>.		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77E4182-A5E4-F64F-9FB8-E52F73358F23}"/>
              </a:ext>
            </a:extLst>
          </p:cNvPr>
          <p:cNvSpPr/>
          <p:nvPr/>
        </p:nvSpPr>
        <p:spPr>
          <a:xfrm>
            <a:off x="1291730" y="5679540"/>
            <a:ext cx="3506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b)  Vilket är det 250:e triangeltalet?</a:t>
            </a:r>
          </a:p>
        </p:txBody>
      </p:sp>
    </p:spTree>
    <p:extLst>
      <p:ext uri="{BB962C8B-B14F-4D97-AF65-F5344CB8AC3E}">
        <p14:creationId xmlns:p14="http://schemas.microsoft.com/office/powerpoint/2010/main" val="259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/>
      <p:bldP spid="13" grpId="0" animBg="1"/>
      <p:bldP spid="14" grpId="0"/>
      <p:bldP spid="16" grpId="0"/>
      <p:bldP spid="17" grpId="0" animBg="1"/>
      <p:bldP spid="18" grpId="0"/>
      <p:bldP spid="1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2944823" y="996455"/>
            <a:ext cx="5741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30 			b) 42 			c) 56 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522889" y="43150"/>
            <a:ext cx="19152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Lösningar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2318470" y="996455"/>
            <a:ext cx="256621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2311227" y="1609732"/>
            <a:ext cx="256621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4" name="Rektangel 23"/>
          <p:cNvSpPr/>
          <p:nvPr/>
        </p:nvSpPr>
        <p:spPr>
          <a:xfrm>
            <a:off x="2952067" y="1609732"/>
            <a:ext cx="561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1 · 2 			b) 2 · 3 			c) 3 · 4 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2318470" y="2238398"/>
            <a:ext cx="256621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6" name="Rektangel 25"/>
          <p:cNvSpPr/>
          <p:nvPr/>
        </p:nvSpPr>
        <p:spPr>
          <a:xfrm>
            <a:off x="2952066" y="2238398"/>
            <a:ext cx="573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10 · 11 			b) 100 · 101 		c) 1 000 · 1 001 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C3C24CE-6969-0E42-8B97-0699DB61263E}"/>
              </a:ext>
            </a:extLst>
          </p:cNvPr>
          <p:cNvSpPr txBox="1"/>
          <p:nvPr/>
        </p:nvSpPr>
        <p:spPr>
          <a:xfrm>
            <a:off x="2318470" y="2820897"/>
            <a:ext cx="256621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13FA39A-AD1A-C544-ACA0-08CEDE9A76A5}"/>
              </a:ext>
            </a:extLst>
          </p:cNvPr>
          <p:cNvSpPr/>
          <p:nvPr/>
        </p:nvSpPr>
        <p:spPr>
          <a:xfrm>
            <a:off x="2952066" y="2820897"/>
            <a:ext cx="573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</a:t>
            </a:r>
            <a:r>
              <a:rPr lang="sv-SE" i="1" dirty="0"/>
              <a:t>n</a:t>
            </a:r>
            <a:r>
              <a:rPr lang="sv-SE" dirty="0"/>
              <a:t>(</a:t>
            </a:r>
            <a:r>
              <a:rPr lang="sv-SE" i="1" dirty="0"/>
              <a:t>n </a:t>
            </a:r>
            <a:r>
              <a:rPr lang="sv-SE" dirty="0"/>
              <a:t>+ 1) 		b) 150 · 151 = 22 650 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A29566C-9CBE-2447-BE09-38A0C6C33CFE}"/>
              </a:ext>
            </a:extLst>
          </p:cNvPr>
          <p:cNvSpPr txBox="1"/>
          <p:nvPr/>
        </p:nvSpPr>
        <p:spPr>
          <a:xfrm>
            <a:off x="2318470" y="4003570"/>
            <a:ext cx="256621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70768F7-4193-B04D-8D9D-C5C510A025DD}"/>
              </a:ext>
            </a:extLst>
          </p:cNvPr>
          <p:cNvSpPr/>
          <p:nvPr/>
        </p:nvSpPr>
        <p:spPr>
          <a:xfrm>
            <a:off x="2952066" y="4003570"/>
            <a:ext cx="573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Summorna bildar så kallade jämna kvadrater. 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FB89014D-EE58-9D49-B2B4-2DB7E9F64A6C}"/>
              </a:ext>
            </a:extLst>
          </p:cNvPr>
          <p:cNvSpPr txBox="1"/>
          <p:nvPr/>
        </p:nvSpPr>
        <p:spPr>
          <a:xfrm>
            <a:off x="2253343" y="5945744"/>
            <a:ext cx="314505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CFA3A6D-3DB6-D44B-90C0-85D13C33CCFB}"/>
              </a:ext>
            </a:extLst>
          </p:cNvPr>
          <p:cNvSpPr/>
          <p:nvPr/>
        </p:nvSpPr>
        <p:spPr>
          <a:xfrm>
            <a:off x="4239598" y="4342124"/>
            <a:ext cx="1785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 + 3 = 4 = 2</a:t>
            </a:r>
            <a:r>
              <a:rPr lang="sv-SE" baseline="30000" dirty="0"/>
              <a:t>2</a:t>
            </a:r>
            <a:r>
              <a:rPr lang="sv-SE" dirty="0"/>
              <a:t> </a:t>
            </a:r>
          </a:p>
          <a:p>
            <a:r>
              <a:rPr lang="sv-SE" dirty="0"/>
              <a:t>3 + 6 = 9 = 3</a:t>
            </a:r>
            <a:r>
              <a:rPr lang="sv-SE" baseline="30000" dirty="0"/>
              <a:t>2</a:t>
            </a:r>
            <a:r>
              <a:rPr lang="sv-SE" dirty="0"/>
              <a:t> </a:t>
            </a:r>
          </a:p>
          <a:p>
            <a:r>
              <a:rPr lang="sv-SE" dirty="0"/>
              <a:t>6 + 10 = 16 = 4</a:t>
            </a:r>
            <a:r>
              <a:rPr lang="sv-SE" baseline="30000" dirty="0"/>
              <a:t>2</a:t>
            </a:r>
            <a:r>
              <a:rPr lang="sv-SE" dirty="0"/>
              <a:t> </a:t>
            </a:r>
          </a:p>
          <a:p>
            <a:r>
              <a:rPr lang="sv-SE" dirty="0"/>
              <a:t>10 + 15 = 25 = 5</a:t>
            </a:r>
            <a:r>
              <a:rPr lang="sv-SE" baseline="30000" dirty="0"/>
              <a:t>2</a:t>
            </a:r>
            <a:r>
              <a:rPr lang="sv-SE" dirty="0"/>
              <a:t> </a:t>
            </a:r>
          </a:p>
          <a:p>
            <a:r>
              <a:rPr lang="sv-SE" dirty="0"/>
              <a:t>osv </a:t>
            </a:r>
          </a:p>
          <a:p>
            <a:r>
              <a:rPr lang="sv-SE" dirty="0"/>
              <a:t> 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C6F31609-2B2A-C347-9A34-DBDE561557B3}"/>
              </a:ext>
            </a:extLst>
          </p:cNvPr>
          <p:cNvSpPr txBox="1"/>
          <p:nvPr/>
        </p:nvSpPr>
        <p:spPr>
          <a:xfrm>
            <a:off x="2311227" y="3461485"/>
            <a:ext cx="256621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B948BDE-356C-3C4B-8023-9AED142FB526}"/>
              </a:ext>
            </a:extLst>
          </p:cNvPr>
          <p:cNvSpPr/>
          <p:nvPr/>
        </p:nvSpPr>
        <p:spPr>
          <a:xfrm>
            <a:off x="3014929" y="3472255"/>
            <a:ext cx="573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15 			b) 21 			c) 28 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7BC49A2B-0851-7248-B7B3-27CE8CBB04C8}"/>
              </a:ext>
            </a:extLst>
          </p:cNvPr>
          <p:cNvGrpSpPr/>
          <p:nvPr/>
        </p:nvGrpSpPr>
        <p:grpSpPr>
          <a:xfrm>
            <a:off x="2952230" y="5794830"/>
            <a:ext cx="1141317" cy="617128"/>
            <a:chOff x="2715164" y="5741811"/>
            <a:chExt cx="1141317" cy="617128"/>
          </a:xfrm>
        </p:grpSpPr>
        <p:grpSp>
          <p:nvGrpSpPr>
            <p:cNvPr id="32" name="Grupp 31">
              <a:extLst>
                <a:ext uri="{FF2B5EF4-FFF2-40B4-BE49-F238E27FC236}">
                  <a16:creationId xmlns:a16="http://schemas.microsoft.com/office/drawing/2014/main" id="{8CDB2FA5-72AE-814D-9A9C-487F30AC19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2066" y="5741811"/>
              <a:ext cx="904415" cy="617128"/>
              <a:chOff x="3699520" y="1924783"/>
              <a:chExt cx="904415" cy="617302"/>
            </a:xfrm>
          </p:grpSpPr>
          <p:sp>
            <p:nvSpPr>
              <p:cNvPr id="34" name="textruta 8">
                <a:extLst>
                  <a:ext uri="{FF2B5EF4-FFF2-40B4-BE49-F238E27FC236}">
                    <a16:creationId xmlns:a16="http://schemas.microsoft.com/office/drawing/2014/main" id="{4CD7B3B1-D789-D245-A9E8-4A45226FDC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9520" y="1924783"/>
                <a:ext cx="904415" cy="36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800" i="1" dirty="0">
                    <a:latin typeface="+mn-lt"/>
                    <a:cs typeface="Bradley Hand Bold"/>
                  </a:rPr>
                  <a:t>n</a:t>
                </a:r>
                <a:r>
                  <a:rPr lang="sv-SE" sz="1800" dirty="0">
                    <a:latin typeface="+mn-lt"/>
                    <a:cs typeface="Bradley Hand Bold"/>
                  </a:rPr>
                  <a:t>(</a:t>
                </a:r>
                <a:r>
                  <a:rPr lang="sv-SE" sz="1800" i="1" dirty="0">
                    <a:latin typeface="+mn-lt"/>
                    <a:cs typeface="Bradley Hand Bold"/>
                  </a:rPr>
                  <a:t>n </a:t>
                </a:r>
                <a:r>
                  <a:rPr lang="sv-SE" sz="1800" dirty="0">
                    <a:latin typeface="+mn-lt"/>
                    <a:cs typeface="Bradley Hand Bold"/>
                  </a:rPr>
                  <a:t>+ 1)</a:t>
                </a:r>
              </a:p>
            </p:txBody>
          </p:sp>
          <p:sp>
            <p:nvSpPr>
              <p:cNvPr id="35" name="textruta 9">
                <a:extLst>
                  <a:ext uri="{FF2B5EF4-FFF2-40B4-BE49-F238E27FC236}">
                    <a16:creationId xmlns:a16="http://schemas.microsoft.com/office/drawing/2014/main" id="{57E1A842-C943-E344-8BCB-ED0F6EF01F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0884" y="2172649"/>
                <a:ext cx="301686" cy="36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800" dirty="0">
                    <a:latin typeface="+mn-lt"/>
                    <a:cs typeface="Bradley Hand Bold"/>
                  </a:rPr>
                  <a:t>2</a:t>
                </a:r>
              </a:p>
            </p:txBody>
          </p:sp>
          <p:cxnSp>
            <p:nvCxnSpPr>
              <p:cNvPr id="36" name="Rak 35">
                <a:extLst>
                  <a:ext uri="{FF2B5EF4-FFF2-40B4-BE49-F238E27FC236}">
                    <a16:creationId xmlns:a16="http://schemas.microsoft.com/office/drawing/2014/main" id="{2AE67DF5-E9CD-CC4C-9DAE-21B1267F47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1922" y="2245064"/>
                <a:ext cx="659610" cy="1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A571B855-7DC2-194C-9B1D-042C65EEE4C7}"/>
                </a:ext>
              </a:extLst>
            </p:cNvPr>
            <p:cNvSpPr/>
            <p:nvPr/>
          </p:nvSpPr>
          <p:spPr>
            <a:xfrm>
              <a:off x="2715164" y="5860285"/>
              <a:ext cx="4593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a)</a:t>
              </a:r>
            </a:p>
          </p:txBody>
        </p:sp>
      </p:grpSp>
      <p:sp>
        <p:nvSpPr>
          <p:cNvPr id="38" name="Rektangel 37">
            <a:extLst>
              <a:ext uri="{FF2B5EF4-FFF2-40B4-BE49-F238E27FC236}">
                <a16:creationId xmlns:a16="http://schemas.microsoft.com/office/drawing/2014/main" id="{71DC524B-3BA1-604E-8AB7-45BB204B0A79}"/>
              </a:ext>
            </a:extLst>
          </p:cNvPr>
          <p:cNvSpPr/>
          <p:nvPr/>
        </p:nvSpPr>
        <p:spPr>
          <a:xfrm>
            <a:off x="4620232" y="5948055"/>
            <a:ext cx="464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31 375</a:t>
            </a:r>
          </a:p>
          <a:p>
            <a:r>
              <a:rPr lang="sv-SE" dirty="0"/>
              <a:t>(tips räkna antalet prickar i respektive bild.)</a:t>
            </a:r>
          </a:p>
        </p:txBody>
      </p:sp>
    </p:spTree>
    <p:extLst>
      <p:ext uri="{BB962C8B-B14F-4D97-AF65-F5344CB8AC3E}">
        <p14:creationId xmlns:p14="http://schemas.microsoft.com/office/powerpoint/2010/main" val="9173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21" grpId="0" animBg="1"/>
      <p:bldP spid="24" grpId="0"/>
      <p:bldP spid="25" grpId="0" animBg="1"/>
      <p:bldP spid="26" grpId="0"/>
      <p:bldP spid="11" grpId="0" animBg="1"/>
      <p:bldP spid="12" grpId="0"/>
      <p:bldP spid="13" grpId="0" animBg="1"/>
      <p:bldP spid="14" grpId="0"/>
      <p:bldP spid="18" grpId="0" animBg="1"/>
      <p:bldP spid="19" grpId="0"/>
      <p:bldP spid="20" grpId="0" animBg="1"/>
      <p:bldP spid="22" grpId="0"/>
      <p:bldP spid="38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25877</TotalTime>
  <Words>1082</Words>
  <Application>Microsoft Macintosh PowerPoint</Application>
  <PresentationFormat>Bildspel på skärmen (4:3)</PresentationFormat>
  <Paragraphs>166</Paragraphs>
  <Slides>11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9" baseType="lpstr">
      <vt:lpstr>ＭＳ Ｐゴシック</vt:lpstr>
      <vt:lpstr>Arial</vt:lpstr>
      <vt:lpstr>Bradley Hand</vt:lpstr>
      <vt:lpstr>Bradley Hand Bold</vt:lpstr>
      <vt:lpstr>Calibri</vt:lpstr>
      <vt:lpstr>Chalkboard</vt:lpstr>
      <vt:lpstr>Comic Sans MS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Microsoft Office User</cp:lastModifiedBy>
  <cp:revision>227</cp:revision>
  <dcterms:created xsi:type="dcterms:W3CDTF">2017-04-10T07:17:33Z</dcterms:created>
  <dcterms:modified xsi:type="dcterms:W3CDTF">2018-08-11T13:32:39Z</dcterms:modified>
</cp:coreProperties>
</file>