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5" r:id="rId3"/>
    <p:sldId id="283" r:id="rId4"/>
    <p:sldId id="288" r:id="rId5"/>
    <p:sldId id="289" r:id="rId6"/>
    <p:sldId id="290" r:id="rId7"/>
    <p:sldId id="284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512" autoAdjust="0"/>
  </p:normalViewPr>
  <p:slideViewPr>
    <p:cSldViewPr snapToGrid="0" snapToObjects="1">
      <p:cViewPr>
        <p:scale>
          <a:sx n="382" d="100"/>
          <a:sy n="382" d="100"/>
        </p:scale>
        <p:origin x="-1112" y="-8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3.6				        Cylinder, kon och klot 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4114673" y="764012"/>
            <a:ext cx="12461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Cylinder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656582" y="1214762"/>
            <a:ext cx="476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cylinder </a:t>
            </a:r>
            <a:r>
              <a:rPr lang="sv-SE" dirty="0"/>
              <a:t>består av en </a:t>
            </a:r>
            <a:r>
              <a:rPr lang="sv-SE" b="1" i="1" dirty="0">
                <a:solidFill>
                  <a:srgbClr val="980002"/>
                </a:solidFill>
              </a:rPr>
              <a:t>mantelyta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dirty="0">
                <a:solidFill>
                  <a:srgbClr val="980002"/>
                </a:solidFill>
              </a:rPr>
              <a:t>två</a:t>
            </a:r>
            <a:r>
              <a:rPr lang="sv-SE" dirty="0"/>
              <a:t> </a:t>
            </a:r>
            <a:r>
              <a:rPr lang="sv-SE" dirty="0">
                <a:solidFill>
                  <a:srgbClr val="980002"/>
                </a:solidFill>
              </a:rPr>
              <a:t>parallella plana ytor </a:t>
            </a:r>
            <a:r>
              <a:rPr lang="sv-SE" dirty="0"/>
              <a:t>där den ena kallas </a:t>
            </a:r>
            <a:r>
              <a:rPr lang="sv-SE" b="1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2656582" y="1807134"/>
            <a:ext cx="265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Basytan är oftast en cirkel.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C4E309-9D6E-A845-9E60-33ADABD9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69" y="2634247"/>
            <a:ext cx="1637354" cy="86314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6693475-5943-0F4F-8FB1-169E0381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13" y="2342159"/>
            <a:ext cx="2966292" cy="204654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924B20B-F8C6-CC4C-948F-E814D7B30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633" y="3738107"/>
            <a:ext cx="1111426" cy="49842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1F4C2053-1582-634B-88A9-1D67FA7F746B}"/>
              </a:ext>
            </a:extLst>
          </p:cNvPr>
          <p:cNvSpPr txBox="1"/>
          <p:nvPr/>
        </p:nvSpPr>
        <p:spPr>
          <a:xfrm>
            <a:off x="964876" y="5231768"/>
            <a:ext cx="245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Arean av mantelytan och de två plana ytorna tillsammans ger </a:t>
            </a:r>
            <a:r>
              <a:rPr lang="sv-SE" b="1" i="1" dirty="0">
                <a:solidFill>
                  <a:srgbClr val="980002"/>
                </a:solidFill>
              </a:rPr>
              <a:t>begränsningsarean</a:t>
            </a:r>
            <a:r>
              <a:rPr lang="sv-SE" dirty="0"/>
              <a:t>.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09F77BD8-855D-B745-8554-A47F8B13106E}"/>
              </a:ext>
            </a:extLst>
          </p:cNvPr>
          <p:cNvGrpSpPr/>
          <p:nvPr/>
        </p:nvGrpSpPr>
        <p:grpSpPr>
          <a:xfrm>
            <a:off x="3982239" y="4989942"/>
            <a:ext cx="2652239" cy="1654338"/>
            <a:chOff x="3929743" y="4696028"/>
            <a:chExt cx="2652239" cy="1654338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FDA07C3-476A-B446-BAF6-88E6A27F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5356" y="4937854"/>
              <a:ext cx="936626" cy="1080314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12B5332-99DA-FF45-A396-60CD9E90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9743" y="4696028"/>
              <a:ext cx="1378616" cy="1654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95208" y="347811"/>
            <a:ext cx="293927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En cylinders mantelyta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1311109" y="1352113"/>
            <a:ext cx="476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tänker oss att vi klipper upp cylinderns mantelyta längs med höjden. 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1310705" y="2292948"/>
            <a:ext cx="339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vi sen vecklar ut mantelytan får vi en rektangel. 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F4C2053-1582-634B-88A9-1D67FA7F746B}"/>
              </a:ext>
            </a:extLst>
          </p:cNvPr>
          <p:cNvSpPr txBox="1"/>
          <p:nvPr/>
        </p:nvSpPr>
        <p:spPr>
          <a:xfrm>
            <a:off x="1311109" y="4795162"/>
            <a:ext cx="518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Rektangelns </a:t>
            </a:r>
            <a:r>
              <a:rPr lang="sv-SE" dirty="0">
                <a:solidFill>
                  <a:srgbClr val="980002"/>
                </a:solidFill>
              </a:rPr>
              <a:t>bas</a:t>
            </a:r>
            <a:r>
              <a:rPr lang="sv-SE" dirty="0"/>
              <a:t> är lika med </a:t>
            </a:r>
            <a:r>
              <a:rPr lang="sv-SE" dirty="0">
                <a:solidFill>
                  <a:srgbClr val="980002"/>
                </a:solidFill>
              </a:rPr>
              <a:t>basytans omkrets (</a:t>
            </a:r>
            <a:r>
              <a:rPr lang="el-GR" dirty="0">
                <a:solidFill>
                  <a:srgbClr val="980002"/>
                </a:solidFill>
              </a:rPr>
              <a:t>π · </a:t>
            </a:r>
            <a:r>
              <a:rPr lang="sv-SE" i="1" dirty="0">
                <a:solidFill>
                  <a:srgbClr val="980002"/>
                </a:solidFill>
              </a:rPr>
              <a:t>d</a:t>
            </a:r>
            <a:r>
              <a:rPr lang="sv-SE" dirty="0">
                <a:solidFill>
                  <a:srgbClr val="980002"/>
                </a:solidFill>
              </a:rPr>
              <a:t>)</a:t>
            </a:r>
            <a:r>
              <a:rPr lang="sv-SE" dirty="0"/>
              <a:t>.</a:t>
            </a:r>
            <a:endParaRPr lang="sv-SE" dirty="0">
              <a:solidFill>
                <a:srgbClr val="980002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342EA1F-B86B-214C-BB97-50F75FD37EF6}"/>
              </a:ext>
            </a:extLst>
          </p:cNvPr>
          <p:cNvSpPr txBox="1"/>
          <p:nvPr/>
        </p:nvSpPr>
        <p:spPr>
          <a:xfrm>
            <a:off x="3198652" y="4377518"/>
            <a:ext cx="74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 · </a:t>
            </a:r>
            <a:r>
              <a:rPr lang="sv-SE" i="1" dirty="0"/>
              <a:t>d</a:t>
            </a:r>
            <a:r>
              <a:rPr lang="sv-SE" dirty="0"/>
              <a:t>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9347481-7EDB-1245-8B66-EC92930A4E31}"/>
              </a:ext>
            </a:extLst>
          </p:cNvPr>
          <p:cNvSpPr txBox="1"/>
          <p:nvPr/>
        </p:nvSpPr>
        <p:spPr>
          <a:xfrm>
            <a:off x="1311109" y="5164494"/>
            <a:ext cx="518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Rektangelns </a:t>
            </a:r>
            <a:r>
              <a:rPr lang="sv-SE" dirty="0">
                <a:solidFill>
                  <a:srgbClr val="980002"/>
                </a:solidFill>
              </a:rPr>
              <a:t>höjd</a:t>
            </a:r>
            <a:r>
              <a:rPr lang="sv-SE" dirty="0"/>
              <a:t> är lika med </a:t>
            </a:r>
            <a:r>
              <a:rPr lang="sv-SE" dirty="0">
                <a:solidFill>
                  <a:srgbClr val="980002"/>
                </a:solidFill>
              </a:rPr>
              <a:t>cylinderns höjd (</a:t>
            </a:r>
            <a:r>
              <a:rPr lang="sv-SE" i="1" dirty="0">
                <a:solidFill>
                  <a:srgbClr val="980002"/>
                </a:solidFill>
              </a:rPr>
              <a:t>h</a:t>
            </a:r>
            <a:r>
              <a:rPr lang="sv-SE" dirty="0">
                <a:solidFill>
                  <a:srgbClr val="980002"/>
                </a:solidFill>
              </a:rPr>
              <a:t>)</a:t>
            </a:r>
            <a:r>
              <a:rPr lang="sv-SE" dirty="0"/>
              <a:t>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565E9A4-4700-3049-B149-F0FE9FB14AEE}"/>
              </a:ext>
            </a:extLst>
          </p:cNvPr>
          <p:cNvSpPr txBox="1"/>
          <p:nvPr/>
        </p:nvSpPr>
        <p:spPr>
          <a:xfrm>
            <a:off x="4816502" y="3540694"/>
            <a:ext cx="36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h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18CCFE86-E054-A344-A89B-46682F8FAE62}"/>
              </a:ext>
            </a:extLst>
          </p:cNvPr>
          <p:cNvSpPr txBox="1"/>
          <p:nvPr/>
        </p:nvSpPr>
        <p:spPr>
          <a:xfrm>
            <a:off x="1136793" y="5802544"/>
            <a:ext cx="2384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Eftersom</a:t>
            </a:r>
            <a:r>
              <a:rPr lang="sv-SE" i="1" dirty="0"/>
              <a:t> </a:t>
            </a:r>
            <a:r>
              <a:rPr lang="sv-SE" i="1" dirty="0">
                <a:solidFill>
                  <a:srgbClr val="980002"/>
                </a:solidFill>
              </a:rPr>
              <a:t>d </a:t>
            </a:r>
            <a:r>
              <a:rPr lang="sv-SE" dirty="0">
                <a:solidFill>
                  <a:srgbClr val="980002"/>
                </a:solidFill>
              </a:rPr>
              <a:t>= 2 ∙ </a:t>
            </a:r>
            <a:r>
              <a:rPr lang="sv-SE" i="1" dirty="0">
                <a:solidFill>
                  <a:srgbClr val="980002"/>
                </a:solidFill>
              </a:rPr>
              <a:t>r </a:t>
            </a:r>
            <a:r>
              <a:rPr lang="sv-SE" dirty="0"/>
              <a:t>så kan mantelarean också beräknas med formeln: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D37157E-C09E-7843-BC56-67DB4FF0ED59}"/>
              </a:ext>
            </a:extLst>
          </p:cNvPr>
          <p:cNvSpPr txBox="1"/>
          <p:nvPr/>
        </p:nvSpPr>
        <p:spPr>
          <a:xfrm>
            <a:off x="3639377" y="6079543"/>
            <a:ext cx="1538641" cy="369332"/>
          </a:xfrm>
          <a:prstGeom prst="rect">
            <a:avLst/>
          </a:prstGeom>
          <a:noFill/>
          <a:ln>
            <a:solidFill>
              <a:srgbClr val="98000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A = 2</a:t>
            </a:r>
            <a:r>
              <a:rPr lang="el-GR" dirty="0"/>
              <a:t>· π · </a:t>
            </a:r>
            <a:r>
              <a:rPr lang="sv-SE" i="1" dirty="0"/>
              <a:t>r </a:t>
            </a:r>
            <a:r>
              <a:rPr lang="el-GR" dirty="0"/>
              <a:t>·</a:t>
            </a:r>
            <a:r>
              <a:rPr lang="sv-SE" dirty="0"/>
              <a:t> </a:t>
            </a:r>
            <a:r>
              <a:rPr lang="sv-SE" i="1" dirty="0"/>
              <a:t>h</a:t>
            </a:r>
            <a:r>
              <a:rPr lang="el-GR" dirty="0"/>
              <a:t> </a:t>
            </a:r>
            <a:r>
              <a:rPr lang="sv-SE" dirty="0"/>
              <a:t>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8217C20-E670-0740-8C1C-652249974551}"/>
              </a:ext>
            </a:extLst>
          </p:cNvPr>
          <p:cNvGrpSpPr/>
          <p:nvPr/>
        </p:nvGrpSpPr>
        <p:grpSpPr>
          <a:xfrm>
            <a:off x="4846516" y="824376"/>
            <a:ext cx="3511100" cy="2075556"/>
            <a:chOff x="4846516" y="824376"/>
            <a:chExt cx="3511100" cy="2075556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F6EF07A5-B29A-C940-B4BF-A66F37769617}"/>
                </a:ext>
              </a:extLst>
            </p:cNvPr>
            <p:cNvGrpSpPr/>
            <p:nvPr/>
          </p:nvGrpSpPr>
          <p:grpSpPr>
            <a:xfrm>
              <a:off x="4893487" y="824376"/>
              <a:ext cx="2966292" cy="2075556"/>
              <a:chOff x="4893487" y="824376"/>
              <a:chExt cx="2966292" cy="2075556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A6693475-5943-0F4F-8FB1-169E03818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13" b="94942" l="0" r="95973">
                            <a14:foregroundMark x1="22013" y1="12646" x2="22148" y2="66926"/>
                            <a14:foregroundMark x1="22148" y1="66537" x2="22148" y2="85798"/>
                            <a14:foregroundMark x1="0" y1="48444" x2="0" y2="48444"/>
                            <a14:foregroundMark x1="0" y1="48444" x2="16510" y2="48833"/>
                            <a14:foregroundMark x1="16510" y1="48833" x2="19329" y2="50000"/>
                            <a14:foregroundMark x1="17315" y1="47860" x2="4295" y2="49416"/>
                            <a14:foregroundMark x1="3087" y1="43969" x2="18792" y2="52335"/>
                            <a14:foregroundMark x1="18792" y1="52335" x2="3087" y2="45914"/>
                            <a14:foregroundMark x1="3087" y1="45914" x2="805" y2="45914"/>
                            <a14:foregroundMark x1="2416" y1="52529" x2="16913" y2="50973"/>
                            <a14:foregroundMark x1="1477" y1="44553" x2="18792" y2="51556"/>
                            <a14:foregroundMark x1="18792" y1="51556" x2="2953" y2="44553"/>
                            <a14:foregroundMark x1="2953" y1="44553" x2="671" y2="44942"/>
                            <a14:foregroundMark x1="805" y1="44553" x2="16510" y2="47471"/>
                            <a14:foregroundMark x1="7383" y1="46304" x2="18255" y2="46304"/>
                            <a14:foregroundMark x1="4966" y1="45914" x2="18255" y2="46304"/>
                            <a14:foregroundMark x1="26577" y1="8949" x2="28859" y2="89689"/>
                            <a14:foregroundMark x1="28859" y1="89689" x2="46980" y2="94163"/>
                            <a14:foregroundMark x1="46980" y1="94163" x2="63221" y2="92802"/>
                            <a14:foregroundMark x1="63446" y1="86426" x2="66040" y2="12840"/>
                            <a14:foregroundMark x1="63221" y1="92802" x2="63233" y2="92467"/>
                            <a14:foregroundMark x1="66040" y1="12840" x2="50067" y2="3113"/>
                            <a14:foregroundMark x1="50067" y1="3113" x2="32483" y2="3113"/>
                            <a14:foregroundMark x1="32483" y1="3113" x2="27517" y2="10117"/>
                            <a14:foregroundMark x1="30604" y1="10506" x2="53154" y2="13619"/>
                            <a14:foregroundMark x1="53154" y1="13619" x2="36913" y2="7977"/>
                            <a14:foregroundMark x1="35839" y1="14591" x2="39329" y2="72179"/>
                            <a14:foregroundMark x1="39329" y1="72179" x2="58389" y2="66342"/>
                            <a14:foregroundMark x1="58389" y1="66342" x2="57852" y2="39494"/>
                            <a14:foregroundMark x1="57852" y1="39494" x2="46309" y2="20817"/>
                            <a14:foregroundMark x1="46309" y1="20817" x2="43490" y2="44942"/>
                            <a14:foregroundMark x1="43490" y1="44942" x2="43490" y2="43969"/>
                            <a14:foregroundMark x1="29664" y1="19650" x2="30470" y2="74903"/>
                            <a14:foregroundMark x1="30470" y1="74903" x2="44161" y2="89883"/>
                            <a14:foregroundMark x1="53342" y1="86193" x2="60134" y2="83463"/>
                            <a14:foregroundMark x1="44161" y1="89883" x2="46786" y2="88828"/>
                            <a14:foregroundMark x1="60134" y1="83463" x2="59195" y2="20623"/>
                            <a14:foregroundMark x1="45906" y1="38521" x2="50470" y2="63230"/>
                            <a14:foregroundMark x1="50470" y1="63230" x2="57450" y2="40272"/>
                            <a14:foregroundMark x1="57450" y1="40272" x2="40671" y2="42218"/>
                            <a14:foregroundMark x1="40671" y1="42218" x2="40268" y2="42607"/>
                            <a14:foregroundMark x1="35168" y1="92218" x2="58926" y2="94942"/>
                            <a14:foregroundMark x1="57450" y1="48054" x2="57450" y2="48054"/>
                            <a14:foregroundMark x1="57181" y1="49416" x2="73691" y2="49416"/>
                            <a14:foregroundMark x1="73691" y1="49416" x2="94362" y2="48444"/>
                            <a14:foregroundMark x1="57047" y1="48054" x2="91946" y2="48444"/>
                            <a14:foregroundMark x1="67114" y1="52335" x2="84832" y2="52529"/>
                            <a14:foregroundMark x1="84832" y1="52529" x2="95973" y2="51556"/>
                            <a14:foregroundMark x1="69799" y1="46304" x2="93289" y2="46498"/>
                            <a14:foregroundMark x1="94631" y1="47471" x2="95034" y2="50389"/>
                            <a14:foregroundMark x1="31812" y1="93774" x2="63087" y2="94163"/>
                            <a14:foregroundMark x1="26846" y1="11673" x2="27248" y2="89300"/>
                            <a14:foregroundMark x1="66040" y1="12451" x2="66040" y2="86485"/>
                            <a14:foregroundMark x1="66846" y1="18677" x2="66846" y2="86504"/>
                            <a14:foregroundMark x1="29396" y1="4669" x2="31812" y2="3113"/>
                            <a14:foregroundMark x1="26577" y1="7977" x2="28993" y2="5447"/>
                            <a14:foregroundMark x1="42013" y1="88716" x2="66443" y2="87354"/>
                            <a14:foregroundMark x1="65772" y1="89883" x2="64698" y2="90661"/>
                            <a14:foregroundMark x1="65503" y1="90272" x2="65503" y2="90272"/>
                            <a14:foregroundMark x1="65503" y1="90272" x2="65503" y2="88716"/>
                            <a14:foregroundMark x1="65503" y1="88327" x2="65503" y2="8988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93487" y="824376"/>
                <a:ext cx="2966292" cy="2046542"/>
              </a:xfrm>
              <a:prstGeom prst="rect">
                <a:avLst/>
              </a:prstGeom>
            </p:spPr>
          </p:pic>
          <p:pic>
            <p:nvPicPr>
              <p:cNvPr id="5" name="Bild 4" descr="Sax">
                <a:extLst>
                  <a:ext uri="{FF2B5EF4-FFF2-40B4-BE49-F238E27FC236}">
                    <a16:creationId xmlns:a16="http://schemas.microsoft.com/office/drawing/2014/main" id="{D593503D-703B-C24F-AA60-D9485BDB7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8641910">
                <a:off x="5500664" y="2505559"/>
                <a:ext cx="394373" cy="394373"/>
              </a:xfrm>
              <a:prstGeom prst="rect">
                <a:avLst/>
              </a:prstGeom>
            </p:spPr>
          </p:pic>
        </p:grp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BE7BE8DF-DDEF-D745-9275-8840915F92E7}"/>
                </a:ext>
              </a:extLst>
            </p:cNvPr>
            <p:cNvSpPr txBox="1"/>
            <p:nvPr/>
          </p:nvSpPr>
          <p:spPr>
            <a:xfrm>
              <a:off x="4846516" y="1625738"/>
              <a:ext cx="6366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i="1" dirty="0"/>
                <a:t>      h</a:t>
              </a:r>
              <a:endParaRPr lang="sv-SE" dirty="0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FE57F00C-83B4-8A44-88BE-B36E1000C9E0}"/>
                </a:ext>
              </a:extLst>
            </p:cNvPr>
            <p:cNvSpPr txBox="1"/>
            <p:nvPr/>
          </p:nvSpPr>
          <p:spPr>
            <a:xfrm>
              <a:off x="6989105" y="1615449"/>
              <a:ext cx="13685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mantelyta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035EE77-FECF-C34B-A85C-65BA5B6AD32F}"/>
              </a:ext>
            </a:extLst>
          </p:cNvPr>
          <p:cNvGrpSpPr/>
          <p:nvPr/>
        </p:nvGrpSpPr>
        <p:grpSpPr>
          <a:xfrm>
            <a:off x="2167999" y="3045488"/>
            <a:ext cx="2662777" cy="1421398"/>
            <a:chOff x="2204533" y="2930503"/>
            <a:chExt cx="2662777" cy="1421398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64EB54E5-395E-5044-A62F-2D43AC2D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4533" y="2930503"/>
              <a:ext cx="2662777" cy="1421398"/>
            </a:xfrm>
            <a:prstGeom prst="rect">
              <a:avLst/>
            </a:prstGeom>
          </p:spPr>
        </p:pic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1F5AADE5-0B99-7D49-9D32-1416D5AB1D75}"/>
                </a:ext>
              </a:extLst>
            </p:cNvPr>
            <p:cNvSpPr txBox="1"/>
            <p:nvPr/>
          </p:nvSpPr>
          <p:spPr>
            <a:xfrm>
              <a:off x="3050223" y="3435677"/>
              <a:ext cx="13685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mantelyta</a:t>
              </a:r>
            </a:p>
          </p:txBody>
        </p:sp>
      </p:grp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7ACCF3EB-30A1-3644-A3B0-2BC0469DB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740" y="3244723"/>
            <a:ext cx="1995475" cy="6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  <p:bldP spid="13" grpId="0"/>
      <p:bldP spid="18" grpId="0"/>
      <p:bldP spid="19" grpId="0"/>
      <p:bldP spid="20" grpId="0"/>
      <p:bldP spid="21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62F320DC-6122-0D48-A0F6-86C25186942A}"/>
              </a:ext>
            </a:extLst>
          </p:cNvPr>
          <p:cNvSpPr txBox="1"/>
          <p:nvPr/>
        </p:nvSpPr>
        <p:spPr>
          <a:xfrm>
            <a:off x="6427287" y="4635242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10 cm</a:t>
            </a:r>
            <a:r>
              <a:rPr lang="sv-SE" baseline="30000" dirty="0"/>
              <a:t>3</a:t>
            </a:r>
            <a:endParaRPr lang="sv-SE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C356D33-3EBD-5C42-858A-7356E8F88B59}"/>
              </a:ext>
            </a:extLst>
          </p:cNvPr>
          <p:cNvSpPr txBox="1"/>
          <p:nvPr/>
        </p:nvSpPr>
        <p:spPr>
          <a:xfrm>
            <a:off x="2033725" y="5456927"/>
            <a:ext cx="1650634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Formeln för konens volym är alltså: 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467293" y="253101"/>
            <a:ext cx="6498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Kon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2152674" y="759691"/>
            <a:ext cx="676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/>
              <a:t>kon </a:t>
            </a:r>
            <a:r>
              <a:rPr lang="sv-SE" dirty="0"/>
              <a:t>består av en </a:t>
            </a:r>
            <a:r>
              <a:rPr lang="sv-SE" b="1" i="1" dirty="0">
                <a:solidFill>
                  <a:srgbClr val="980002"/>
                </a:solidFill>
              </a:rPr>
              <a:t>mantelyta</a:t>
            </a:r>
            <a:r>
              <a:rPr lang="sv-SE" i="1" dirty="0"/>
              <a:t> </a:t>
            </a:r>
            <a:r>
              <a:rPr lang="sv-SE" dirty="0"/>
              <a:t>och har ofta en </a:t>
            </a:r>
            <a:r>
              <a:rPr lang="sv-SE" dirty="0">
                <a:solidFill>
                  <a:srgbClr val="980002"/>
                </a:solidFill>
              </a:rPr>
              <a:t>cirkelformad basyta</a:t>
            </a:r>
            <a:r>
              <a:rPr lang="sv-SE" dirty="0"/>
              <a:t>.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D326F69-EA9F-314A-A980-E4BF231A70D2}"/>
              </a:ext>
            </a:extLst>
          </p:cNvPr>
          <p:cNvSpPr txBox="1"/>
          <p:nvPr/>
        </p:nvSpPr>
        <p:spPr>
          <a:xfrm>
            <a:off x="1299782" y="3640376"/>
            <a:ext cx="3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en kon har samma basyta och höjd som en cylinder…..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43935F-768F-C247-ABA5-79D13B6E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47" y="5425621"/>
            <a:ext cx="1592892" cy="1144261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468828DB-310E-FF45-B272-FC6E0DBA5180}"/>
              </a:ext>
            </a:extLst>
          </p:cNvPr>
          <p:cNvSpPr txBox="1"/>
          <p:nvPr/>
        </p:nvSpPr>
        <p:spPr>
          <a:xfrm>
            <a:off x="5425853" y="4637658"/>
            <a:ext cx="9548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30 cm</a:t>
            </a:r>
            <a:r>
              <a:rPr lang="sv-SE" baseline="30000" dirty="0"/>
              <a:t>3</a:t>
            </a:r>
            <a:endParaRPr lang="sv-SE" dirty="0"/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16EC0E4D-0A42-0140-8A0C-778204EFF355}"/>
              </a:ext>
            </a:extLst>
          </p:cNvPr>
          <p:cNvGrpSpPr/>
          <p:nvPr/>
        </p:nvGrpSpPr>
        <p:grpSpPr>
          <a:xfrm>
            <a:off x="5398991" y="3579341"/>
            <a:ext cx="1820311" cy="1151766"/>
            <a:chOff x="5398991" y="3579341"/>
            <a:chExt cx="1820311" cy="1151766"/>
          </a:xfrm>
        </p:grpSpPr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3F2E4E42-A10A-C54F-A757-6DC9E5BD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764" t="4039" r="36354" b="56772"/>
            <a:stretch/>
          </p:blipFill>
          <p:spPr>
            <a:xfrm>
              <a:off x="5398991" y="3579341"/>
              <a:ext cx="819689" cy="1151766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6A121581-2460-2744-ABE8-803F7DD45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12" b="88814" l="54663" r="63078">
                          <a14:foregroundMark x1="58378" y1="55424" x2="58832" y2="55424"/>
                          <a14:foregroundMark x1="58757" y1="53051" x2="58757" y2="53051"/>
                          <a14:foregroundMark x1="58681" y1="52712" x2="58681" y2="52712"/>
                          <a14:foregroundMark x1="54663" y1="80508" x2="58681" y2="88644"/>
                          <a14:foregroundMark x1="58681" y1="88644" x2="62775" y2="81525"/>
                          <a14:foregroundMark x1="62775" y1="81525" x2="62320" y2="77966"/>
                          <a14:foregroundMark x1="55269" y1="87797" x2="60576" y2="88814"/>
                          <a14:foregroundMark x1="60576" y1="88814" x2="63002" y2="85254"/>
                          <a14:foregroundMark x1="58150" y1="70508" x2="58150" y2="70508"/>
                          <a14:foregroundMark x1="58074" y1="70000" x2="58074" y2="70000"/>
                          <a14:foregroundMark x1="58150" y1="70000" x2="58150" y2="70000"/>
                          <a14:foregroundMark x1="58074" y1="69831" x2="58074" y2="69831"/>
                          <a14:foregroundMark x1="58150" y1="69831" x2="58150" y2="69831"/>
                          <a14:foregroundMark x1="58150" y1="70000" x2="58150" y2="70000"/>
                          <a14:foregroundMark x1="58150" y1="70000" x2="58150" y2="70000"/>
                          <a14:foregroundMark x1="58908" y1="83898" x2="63078" y2="84068"/>
                          <a14:backgroundMark x1="57998" y1="69831" x2="57998" y2="69831"/>
                          <a14:backgroundMark x1="58150" y1="69831" x2="58150" y2="69831"/>
                          <a14:backgroundMark x1="58150" y1="69661" x2="58150" y2="69661"/>
                          <a14:backgroundMark x1="58302" y1="69831" x2="58302" y2="69831"/>
                          <a14:backgroundMark x1="57847" y1="70508" x2="57847" y2="70508"/>
                          <a14:backgroundMark x1="57998" y1="70847" x2="57998" y2="70847"/>
                          <a14:backgroundMark x1="47763" y1="52034" x2="47763" y2="52034"/>
                        </a14:backgroundRemoval>
                      </a14:imgEffect>
                    </a14:imgLayer>
                  </a14:imgProps>
                </a:ext>
              </a:extLst>
            </a:blip>
            <a:srcRect l="54000" t="51643" r="36353" b="9695"/>
            <a:stretch/>
          </p:blipFill>
          <p:spPr>
            <a:xfrm>
              <a:off x="6370422" y="3620319"/>
              <a:ext cx="848880" cy="1100620"/>
            </a:xfrm>
            <a:prstGeom prst="rect">
              <a:avLst/>
            </a:prstGeom>
          </p:spPr>
        </p:pic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B758C61-309E-424F-BB4B-DC9EC8327232}"/>
              </a:ext>
            </a:extLst>
          </p:cNvPr>
          <p:cNvGrpSpPr/>
          <p:nvPr/>
        </p:nvGrpSpPr>
        <p:grpSpPr>
          <a:xfrm>
            <a:off x="5758228" y="3179827"/>
            <a:ext cx="2494899" cy="1461360"/>
            <a:chOff x="5758228" y="3179827"/>
            <a:chExt cx="2494899" cy="1461360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4E8FA2BA-B3B6-9149-AE92-6EAFB4EF1DF5}"/>
                </a:ext>
              </a:extLst>
            </p:cNvPr>
            <p:cNvSpPr txBox="1"/>
            <p:nvPr/>
          </p:nvSpPr>
          <p:spPr>
            <a:xfrm>
              <a:off x="7298290" y="3956115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10 cm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C5C33C1-D9FD-8B45-8D40-C24CE52BF1C3}"/>
                </a:ext>
              </a:extLst>
            </p:cNvPr>
            <p:cNvSpPr txBox="1"/>
            <p:nvPr/>
          </p:nvSpPr>
          <p:spPr>
            <a:xfrm>
              <a:off x="5949869" y="3179827"/>
              <a:ext cx="9548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3 cm</a:t>
              </a:r>
              <a:r>
                <a:rPr lang="sv-SE" baseline="30000" dirty="0"/>
                <a:t>2</a:t>
              </a:r>
              <a:endParaRPr lang="sv-SE" dirty="0"/>
            </a:p>
          </p:txBody>
        </p:sp>
        <p:sp>
          <p:nvSpPr>
            <p:cNvPr id="11" name="Höger klammerparentes 10">
              <a:extLst>
                <a:ext uri="{FF2B5EF4-FFF2-40B4-BE49-F238E27FC236}">
                  <a16:creationId xmlns:a16="http://schemas.microsoft.com/office/drawing/2014/main" id="{C5CBF7A5-7CD6-0942-ABBD-CE93BFBE2E6C}"/>
                </a:ext>
              </a:extLst>
            </p:cNvPr>
            <p:cNvSpPr/>
            <p:nvPr/>
          </p:nvSpPr>
          <p:spPr>
            <a:xfrm>
              <a:off x="7219302" y="3640376"/>
              <a:ext cx="157976" cy="1000811"/>
            </a:xfrm>
            <a:prstGeom prst="rightBrace">
              <a:avLst/>
            </a:prstGeom>
            <a:ln>
              <a:solidFill>
                <a:srgbClr val="98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E2642F35-176B-5C4F-8C21-86AD19D22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8228" y="3484621"/>
              <a:ext cx="579041" cy="1033976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Rak pil 24">
              <a:extLst>
                <a:ext uri="{FF2B5EF4-FFF2-40B4-BE49-F238E27FC236}">
                  <a16:creationId xmlns:a16="http://schemas.microsoft.com/office/drawing/2014/main" id="{EC6D9D45-1228-FD4D-8ABE-40F8EAE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337431" y="3478518"/>
              <a:ext cx="409630" cy="1085857"/>
            </a:xfrm>
            <a:prstGeom prst="straightConnector1">
              <a:avLst/>
            </a:prstGeom>
            <a:ln w="19050">
              <a:solidFill>
                <a:srgbClr val="98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CD1C59E4-D2F5-E442-994A-68F0426FA3BE}"/>
              </a:ext>
            </a:extLst>
          </p:cNvPr>
          <p:cNvSpPr txBox="1"/>
          <p:nvPr/>
        </p:nvSpPr>
        <p:spPr>
          <a:xfrm>
            <a:off x="1330103" y="4241210"/>
            <a:ext cx="342487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……så är </a:t>
            </a:r>
            <a:r>
              <a:rPr lang="sv-SE" dirty="0">
                <a:solidFill>
                  <a:srgbClr val="980002"/>
                </a:solidFill>
              </a:rPr>
              <a:t>konens volym 1/3 av cylinderns volym</a:t>
            </a:r>
            <a:r>
              <a:rPr lang="sv-SE" dirty="0"/>
              <a:t>.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87A00B10-1A49-5C4B-B98B-A25F3BA34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11" y="1092815"/>
            <a:ext cx="3073408" cy="19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" grpId="0" animBg="1"/>
      <p:bldP spid="24" grpId="0"/>
      <p:bldP spid="15" grpId="0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467293" y="253101"/>
            <a:ext cx="6498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Klot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3358077" y="939546"/>
            <a:ext cx="314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klot kallas också för en </a:t>
            </a:r>
            <a:r>
              <a:rPr lang="sv-SE" i="1" dirty="0">
                <a:solidFill>
                  <a:srgbClr val="980002"/>
                </a:solidFill>
              </a:rPr>
              <a:t>sfär</a:t>
            </a:r>
            <a:r>
              <a:rPr lang="sv-SE" dirty="0"/>
              <a:t>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D326F69-EA9F-314A-A980-E4BF231A70D2}"/>
              </a:ext>
            </a:extLst>
          </p:cNvPr>
          <p:cNvSpPr txBox="1"/>
          <p:nvPr/>
        </p:nvSpPr>
        <p:spPr>
          <a:xfrm>
            <a:off x="2896466" y="3279891"/>
            <a:ext cx="38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beräkna klotets volym behöver man bara veta hur stor klotets </a:t>
            </a:r>
            <a:r>
              <a:rPr lang="sv-SE" i="1" dirty="0">
                <a:solidFill>
                  <a:srgbClr val="980002"/>
                </a:solidFill>
              </a:rPr>
              <a:t>radie</a:t>
            </a:r>
            <a:r>
              <a:rPr lang="sv-SE" i="1" dirty="0"/>
              <a:t> </a:t>
            </a:r>
            <a:r>
              <a:rPr lang="sv-SE" dirty="0"/>
              <a:t>är.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DAFA78-C4D6-C744-8627-FC750020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816" y="1329720"/>
            <a:ext cx="1743171" cy="1807607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45A6AB9A-40BF-3645-989B-61DD4DF18ECA}"/>
              </a:ext>
            </a:extLst>
          </p:cNvPr>
          <p:cNvSpPr txBox="1"/>
          <p:nvPr/>
        </p:nvSpPr>
        <p:spPr>
          <a:xfrm>
            <a:off x="2883537" y="4015175"/>
            <a:ext cx="38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Volymen beräknas med denna formel: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A5E6A-A117-8743-8AD8-5FC8AF1D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25" y="4735350"/>
            <a:ext cx="1906862" cy="13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27572" y="2878276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 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552747" y="2529504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4 </a:t>
            </a:r>
            <a:r>
              <a:rPr lang="sv-SE" baseline="30000" dirty="0">
                <a:latin typeface="Bradley Hand" pitchFamily="2" charset="77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552747" y="286922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17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3917862" y="2513069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16</a:t>
            </a:r>
            <a:r>
              <a:rPr lang="el-GR" dirty="0">
                <a:latin typeface="Bradley Hand" pitchFamily="2" charset="77"/>
              </a:rPr>
              <a:t> · π</a:t>
            </a:r>
            <a:r>
              <a:rPr lang="sv-SE" baseline="30000" dirty="0">
                <a:latin typeface="Bradley Hand" pitchFamily="2" charset="77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61421" y="3328339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01140" y="3328381"/>
            <a:ext cx="205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16</a:t>
            </a:r>
            <a:r>
              <a:rPr lang="el-GR" dirty="0">
                <a:latin typeface="Bradley Hand" pitchFamily="2" charset="77"/>
              </a:rPr>
              <a:t> · π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17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434257" y="3322205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854,5…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544426" y="5773904"/>
            <a:ext cx="426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	 Volymen är 850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 Mantelarean är 430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599179" y="1987567"/>
            <a:ext cx="130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=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476310" y="2552393"/>
            <a:ext cx="12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941878" y="3297598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850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8F7CFDD-19B3-A147-A1FF-9BCF16753546}"/>
              </a:ext>
            </a:extLst>
          </p:cNvPr>
          <p:cNvSpPr/>
          <p:nvPr/>
        </p:nvSpPr>
        <p:spPr>
          <a:xfrm>
            <a:off x="2179239" y="4042923"/>
            <a:ext cx="149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= </a:t>
            </a:r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d</a:t>
            </a:r>
            <a:r>
              <a:rPr lang="el-GR" dirty="0">
                <a:latin typeface="Bradley Hand" pitchFamily="2" charset="77"/>
              </a:rPr>
              <a:t> · </a:t>
            </a:r>
            <a:r>
              <a:rPr lang="sv-SE" dirty="0">
                <a:latin typeface="Bradley Hand" pitchFamily="2" charset="77"/>
              </a:rPr>
              <a:t>h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0788191-51D2-344C-BD5C-C5B96FCBBA62}"/>
              </a:ext>
            </a:extLst>
          </p:cNvPr>
          <p:cNvSpPr/>
          <p:nvPr/>
        </p:nvSpPr>
        <p:spPr>
          <a:xfrm>
            <a:off x="1092825" y="4933908"/>
            <a:ext cx="16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Mantelarean </a:t>
            </a:r>
            <a:r>
              <a:rPr lang="sv-SE" dirty="0"/>
              <a:t>: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D7E9526-8628-234C-A2B6-5B6366E4E6B5}"/>
              </a:ext>
            </a:extLst>
          </p:cNvPr>
          <p:cNvSpPr/>
          <p:nvPr/>
        </p:nvSpPr>
        <p:spPr>
          <a:xfrm>
            <a:off x="2515975" y="4916424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8</a:t>
            </a:r>
            <a:r>
              <a:rPr lang="el-GR" dirty="0">
                <a:latin typeface="Bradley Hand" pitchFamily="2" charset="77"/>
              </a:rPr>
              <a:t> · </a:t>
            </a:r>
            <a:r>
              <a:rPr lang="sv-SE" dirty="0">
                <a:latin typeface="Bradley Hand" pitchFamily="2" charset="77"/>
              </a:rPr>
              <a:t>17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BDEABA3-2724-ED4D-9F59-59EFD7AFC652}"/>
              </a:ext>
            </a:extLst>
          </p:cNvPr>
          <p:cNvSpPr/>
          <p:nvPr/>
        </p:nvSpPr>
        <p:spPr>
          <a:xfrm>
            <a:off x="2187644" y="4477546"/>
            <a:ext cx="72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d =</a:t>
            </a:r>
            <a:r>
              <a:rPr lang="sv-SE" dirty="0"/>
              <a:t> 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3A03C09B-A3BE-4042-BBB3-530D446FB061}"/>
              </a:ext>
            </a:extLst>
          </p:cNvPr>
          <p:cNvSpPr txBox="1"/>
          <p:nvPr/>
        </p:nvSpPr>
        <p:spPr>
          <a:xfrm>
            <a:off x="5791580" y="4874709"/>
            <a:ext cx="10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430 cm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6B4F6B8-D7A4-9D48-8D6E-03A880AC0606}"/>
              </a:ext>
            </a:extLst>
          </p:cNvPr>
          <p:cNvGrpSpPr/>
          <p:nvPr/>
        </p:nvGrpSpPr>
        <p:grpSpPr>
          <a:xfrm>
            <a:off x="839725" y="181903"/>
            <a:ext cx="7285475" cy="2275599"/>
            <a:chOff x="839725" y="181903"/>
            <a:chExt cx="7285475" cy="2275599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839725" y="385493"/>
              <a:ext cx="6525813" cy="1477328"/>
              <a:chOff x="364928" y="152977"/>
              <a:chExt cx="6525813" cy="1477328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769341" y="152977"/>
                <a:ext cx="61214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sv-SE" dirty="0"/>
                  <a:t>Hur stor är burkens volym? </a:t>
                </a:r>
              </a:p>
              <a:p>
                <a:r>
                  <a:rPr lang="sv-SE" dirty="0"/>
                  <a:t>       Avrunda till tiotal kubikcentimeter. </a:t>
                </a:r>
              </a:p>
              <a:p>
                <a:endParaRPr lang="sv-SE" dirty="0"/>
              </a:p>
              <a:p>
                <a:r>
                  <a:rPr lang="sv-SE" dirty="0"/>
                  <a:t>b)  Hur stor är mantelarean? </a:t>
                </a:r>
              </a:p>
              <a:p>
                <a:r>
                  <a:rPr lang="sv-SE" dirty="0"/>
                  <a:t>      Avrunda till tiotal kvadratcentimeter.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928" y="197938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0BDD0E4C-EA9C-AE47-8D59-210C6C7A71E5}"/>
                </a:ext>
              </a:extLst>
            </p:cNvPr>
            <p:cNvGrpSpPr/>
            <p:nvPr/>
          </p:nvGrpSpPr>
          <p:grpSpPr>
            <a:xfrm>
              <a:off x="6413289" y="181903"/>
              <a:ext cx="1711911" cy="2275599"/>
              <a:chOff x="6413289" y="181903"/>
              <a:chExt cx="1711911" cy="2275599"/>
            </a:xfrm>
          </p:grpSpPr>
          <p:grpSp>
            <p:nvGrpSpPr>
              <p:cNvPr id="11" name="Grupp 10">
                <a:extLst>
                  <a:ext uri="{FF2B5EF4-FFF2-40B4-BE49-F238E27FC236}">
                    <a16:creationId xmlns:a16="http://schemas.microsoft.com/office/drawing/2014/main" id="{3A5D278C-9026-314E-AFDC-6B4054948E2A}"/>
                  </a:ext>
                </a:extLst>
              </p:cNvPr>
              <p:cNvGrpSpPr/>
              <p:nvPr/>
            </p:nvGrpSpPr>
            <p:grpSpPr>
              <a:xfrm>
                <a:off x="6413289" y="387593"/>
                <a:ext cx="1203331" cy="2069909"/>
                <a:chOff x="6413289" y="387593"/>
                <a:chExt cx="1203331" cy="2069909"/>
              </a:xfrm>
            </p:grpSpPr>
            <p:pic>
              <p:nvPicPr>
                <p:cNvPr id="4" name="Bildobjekt 3">
                  <a:extLst>
                    <a:ext uri="{FF2B5EF4-FFF2-40B4-BE49-F238E27FC236}">
                      <a16:creationId xmlns:a16="http://schemas.microsoft.com/office/drawing/2014/main" id="{26EBDB9E-C4D3-2D44-8CBB-D47F4F84D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3289" y="387593"/>
                  <a:ext cx="1203331" cy="2069909"/>
                </a:xfrm>
                <a:prstGeom prst="rect">
                  <a:avLst/>
                </a:prstGeom>
              </p:spPr>
            </p:pic>
            <p:cxnSp>
              <p:nvCxnSpPr>
                <p:cNvPr id="7" name="Rak pil 6">
                  <a:extLst>
                    <a:ext uri="{FF2B5EF4-FFF2-40B4-BE49-F238E27FC236}">
                      <a16:creationId xmlns:a16="http://schemas.microsoft.com/office/drawing/2014/main" id="{8B580323-DE29-914A-B90C-58785BEDC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4954" y="573027"/>
                  <a:ext cx="550477" cy="0"/>
                </a:xfrm>
                <a:prstGeom prst="straightConnector1">
                  <a:avLst/>
                </a:prstGeom>
                <a:ln w="190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B96FA82D-D4BE-AB48-BFE9-1D3C13D61EB0}"/>
                  </a:ext>
                </a:extLst>
              </p:cNvPr>
              <p:cNvSpPr/>
              <p:nvPr/>
            </p:nvSpPr>
            <p:spPr>
              <a:xfrm>
                <a:off x="7136675" y="308643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4</a:t>
                </a:r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52EE9AA8-7584-A445-8C95-6529751E8122}"/>
                  </a:ext>
                </a:extLst>
              </p:cNvPr>
              <p:cNvSpPr/>
              <p:nvPr/>
            </p:nvSpPr>
            <p:spPr>
              <a:xfrm>
                <a:off x="7616620" y="1168273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17</a:t>
                </a:r>
              </a:p>
            </p:txBody>
          </p:sp>
          <p:cxnSp>
            <p:nvCxnSpPr>
              <p:cNvPr id="17" name="Rak pil 16">
                <a:extLst>
                  <a:ext uri="{FF2B5EF4-FFF2-40B4-BE49-F238E27FC236}">
                    <a16:creationId xmlns:a16="http://schemas.microsoft.com/office/drawing/2014/main" id="{03B3FF76-4393-2048-8788-1BCBE2B8B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0427" y="573027"/>
                <a:ext cx="0" cy="1680964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3BB0AC0-2FB0-D14B-A4B4-DE4764F7D805}"/>
                  </a:ext>
                </a:extLst>
              </p:cNvPr>
              <p:cNvSpPr/>
              <p:nvPr/>
            </p:nvSpPr>
            <p:spPr>
              <a:xfrm>
                <a:off x="7565431" y="181903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(cm)</a:t>
                </a:r>
                <a:endParaRPr lang="sv-SE" sz="1600" dirty="0"/>
              </a:p>
            </p:txBody>
          </p:sp>
        </p:grpSp>
      </p:grpSp>
      <p:sp>
        <p:nvSpPr>
          <p:cNvPr id="51" name="Rektangel 50">
            <a:extLst>
              <a:ext uri="{FF2B5EF4-FFF2-40B4-BE49-F238E27FC236}">
                <a16:creationId xmlns:a16="http://schemas.microsoft.com/office/drawing/2014/main" id="{AC426CF4-637A-3448-ADF7-121341970A7C}"/>
              </a:ext>
            </a:extLst>
          </p:cNvPr>
          <p:cNvSpPr/>
          <p:nvPr/>
        </p:nvSpPr>
        <p:spPr>
          <a:xfrm>
            <a:off x="3420939" y="1980936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B= </a:t>
            </a:r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r 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AD2E009B-049D-1B46-ACDD-66ABA73AEE5F}"/>
              </a:ext>
            </a:extLst>
          </p:cNvPr>
          <p:cNvSpPr/>
          <p:nvPr/>
        </p:nvSpPr>
        <p:spPr>
          <a:xfrm>
            <a:off x="732356" y="1992542"/>
            <a:ext cx="40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235498D-EBD7-9B4B-8E96-504DBEB7D780}"/>
              </a:ext>
            </a:extLst>
          </p:cNvPr>
          <p:cNvSpPr/>
          <p:nvPr/>
        </p:nvSpPr>
        <p:spPr>
          <a:xfrm>
            <a:off x="732356" y="4069643"/>
            <a:ext cx="40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DF229BF4-782E-5B47-A644-98BCCFF57E07}"/>
              </a:ext>
            </a:extLst>
          </p:cNvPr>
          <p:cNvSpPr txBox="1"/>
          <p:nvPr/>
        </p:nvSpPr>
        <p:spPr>
          <a:xfrm>
            <a:off x="4224154" y="4900512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427,2… cm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r>
              <a:rPr lang="is-IS" dirty="0">
                <a:latin typeface="Bradley Hand Bold"/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C3D70B9D-150E-E040-9FBF-4F423F9232BC}"/>
              </a:ext>
            </a:extLst>
          </p:cNvPr>
          <p:cNvSpPr/>
          <p:nvPr/>
        </p:nvSpPr>
        <p:spPr>
          <a:xfrm>
            <a:off x="2609444" y="4470943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  <a:r>
              <a:rPr lang="el-GR" dirty="0">
                <a:latin typeface="Bradley Hand" pitchFamily="2" charset="77"/>
              </a:rPr>
              <a:t> · </a:t>
            </a:r>
            <a:r>
              <a:rPr lang="sv-SE" dirty="0">
                <a:latin typeface="Bradley Hand" pitchFamily="2" charset="77"/>
              </a:rPr>
              <a:t>r =</a:t>
            </a:r>
            <a:endParaRPr lang="sv-SE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D256CA5C-0FFE-9F43-BF15-FFADAA7264C3}"/>
              </a:ext>
            </a:extLst>
          </p:cNvPr>
          <p:cNvSpPr/>
          <p:nvPr/>
        </p:nvSpPr>
        <p:spPr>
          <a:xfrm>
            <a:off x="3329562" y="4470943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 cm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3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7" grpId="0"/>
      <p:bldP spid="38" grpId="0"/>
      <p:bldP spid="28" grpId="0"/>
      <p:bldP spid="39" grpId="0"/>
      <p:bldP spid="40" grpId="0"/>
      <p:bldP spid="41" grpId="0"/>
      <p:bldP spid="42" grpId="0"/>
      <p:bldP spid="45" grpId="0"/>
      <p:bldP spid="47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75239" y="3372809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 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05596" y="336893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cm</a:t>
            </a:r>
            <a:endParaRPr lang="sv-SE" dirty="0"/>
          </a:p>
        </p:txBody>
      </p:sp>
      <p:sp>
        <p:nvSpPr>
          <p:cNvPr id="30" name="Rektangel 29"/>
          <p:cNvSpPr/>
          <p:nvPr/>
        </p:nvSpPr>
        <p:spPr>
          <a:xfrm>
            <a:off x="1448276" y="407078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603594" y="4040376"/>
            <a:ext cx="18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7 238,2…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6371533" y="4015986"/>
            <a:ext cx="2262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7 200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=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66650" y="3921220"/>
            <a:ext cx="2033010" cy="648764"/>
            <a:chOff x="2918917" y="1773519"/>
            <a:chExt cx="2033010" cy="648764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918917" y="1773519"/>
              <a:ext cx="1241045" cy="648764"/>
              <a:chOff x="2918917" y="1773519"/>
              <a:chExt cx="1241045" cy="648764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918917" y="1773519"/>
                <a:ext cx="1241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 </a:t>
                </a:r>
                <a:r>
                  <a:rPr lang="el-GR" dirty="0">
                    <a:latin typeface="Bradley Hand" pitchFamily="2" charset="77"/>
                  </a:rPr>
                  <a:t>· π · </a:t>
                </a:r>
                <a:r>
                  <a:rPr lang="sv-SE" dirty="0">
                    <a:latin typeface="Bradley Hand" pitchFamily="2" charset="77"/>
                  </a:rPr>
                  <a:t>12 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389" y="2107749"/>
                <a:ext cx="1070749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3219318" y="205295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4073160" y="1923083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  <a:r>
                <a:rPr lang="sv-SE" dirty="0">
                  <a:latin typeface="Bradley Hand Bold"/>
                  <a:cs typeface="Bradley Hand Bold"/>
                </a:rPr>
                <a:t> =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768696" y="5258687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Bollens volym är 7,2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A4926B3-41F2-C545-A483-ADD34901B152}"/>
              </a:ext>
            </a:extLst>
          </p:cNvPr>
          <p:cNvGrpSpPr/>
          <p:nvPr/>
        </p:nvGrpSpPr>
        <p:grpSpPr>
          <a:xfrm>
            <a:off x="2160830" y="2491751"/>
            <a:ext cx="1541468" cy="627748"/>
            <a:chOff x="2132763" y="1460033"/>
            <a:chExt cx="1541468" cy="627748"/>
          </a:xfrm>
        </p:grpSpPr>
        <p:sp>
          <p:nvSpPr>
            <p:cNvPr id="38" name="Rektangel 37"/>
            <p:cNvSpPr/>
            <p:nvPr/>
          </p:nvSpPr>
          <p:spPr>
            <a:xfrm>
              <a:off x="2132763" y="1584205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 =</a:t>
              </a:r>
            </a:p>
          </p:txBody>
        </p: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20A10FE-9EBD-4E48-8CA3-D5F79A79F988}"/>
                </a:ext>
              </a:extLst>
            </p:cNvPr>
            <p:cNvGrpSpPr/>
            <p:nvPr/>
          </p:nvGrpSpPr>
          <p:grpSpPr>
            <a:xfrm>
              <a:off x="2606310" y="1460033"/>
              <a:ext cx="1067921" cy="627748"/>
              <a:chOff x="2774466" y="1797231"/>
              <a:chExt cx="1067921" cy="62774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4A887C8-E6C4-C946-B340-C12DCE9FF679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1067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 </a:t>
                </a:r>
                <a:r>
                  <a:rPr lang="el-GR" dirty="0">
                    <a:latin typeface="Bradley Hand" pitchFamily="2" charset="77"/>
                  </a:rPr>
                  <a:t>· π · </a:t>
                </a:r>
                <a:r>
                  <a:rPr lang="sv-SE" dirty="0">
                    <a:latin typeface="Bradley Hand" pitchFamily="2" charset="77"/>
                  </a:rPr>
                  <a:t>r </a:t>
                </a:r>
                <a:r>
                  <a:rPr lang="sv-SE" baseline="30000" dirty="0">
                    <a:latin typeface="Bradley Hand" pitchFamily="2" charset="77"/>
                  </a:rPr>
                  <a:t>3</a:t>
                </a:r>
                <a:endParaRPr lang="sv-SE" dirty="0"/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769969F0-4606-E349-9090-ADA99349B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1135" y="2118279"/>
                <a:ext cx="822652" cy="107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7EB16A1-BD1B-6940-964B-31032E04E7E2}"/>
                  </a:ext>
                </a:extLst>
              </p:cNvPr>
              <p:cNvSpPr/>
              <p:nvPr/>
            </p:nvSpPr>
            <p:spPr>
              <a:xfrm>
                <a:off x="3099872" y="2055647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AE780236-E209-6D41-A1D2-AC798D47FE78}"/>
              </a:ext>
            </a:extLst>
          </p:cNvPr>
          <p:cNvSpPr/>
          <p:nvPr/>
        </p:nvSpPr>
        <p:spPr>
          <a:xfrm>
            <a:off x="7740685" y="3991596"/>
            <a:ext cx="106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7,2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DD1CE6F2-0F51-694A-87B5-913F43183E7F}"/>
              </a:ext>
            </a:extLst>
          </p:cNvPr>
          <p:cNvGrpSpPr/>
          <p:nvPr/>
        </p:nvGrpSpPr>
        <p:grpSpPr>
          <a:xfrm>
            <a:off x="1596489" y="531878"/>
            <a:ext cx="6399780" cy="2435559"/>
            <a:chOff x="1589233" y="505789"/>
            <a:chExt cx="6399780" cy="2435559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589233" y="1309353"/>
              <a:ext cx="5336451" cy="651612"/>
              <a:chOff x="917805" y="351677"/>
              <a:chExt cx="5336451" cy="651612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49142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stor volym har basketbollen? </a:t>
                </a:r>
              </a:p>
              <a:p>
                <a:r>
                  <a:rPr lang="sv-SE" dirty="0"/>
                  <a:t>Avrunda till tiondels kubikdecimeter.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7805" y="351677"/>
                <a:ext cx="344414" cy="433487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537E41E5-D889-F740-ADC3-8AA03C5A8D61}"/>
                </a:ext>
              </a:extLst>
            </p:cNvPr>
            <p:cNvGrpSpPr/>
            <p:nvPr/>
          </p:nvGrpSpPr>
          <p:grpSpPr>
            <a:xfrm>
              <a:off x="5664612" y="505789"/>
              <a:ext cx="2324401" cy="2435559"/>
              <a:chOff x="5664612" y="358293"/>
              <a:chExt cx="2324401" cy="2435559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42CB607C-02D1-5A40-9A7A-2BA59D2A8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33" b="99573" l="1782" r="89978">
                            <a14:foregroundMark x1="4232" y1="36752" x2="4232" y2="36752"/>
                            <a14:foregroundMark x1="29176" y1="94444" x2="29176" y2="94444"/>
                            <a14:foregroundMark x1="47439" y1="99573" x2="47439" y2="99573"/>
                            <a14:foregroundMark x1="89755" y1="52564" x2="89755" y2="52564"/>
                            <a14:foregroundMark x1="2450" y1="11111" x2="2895" y2="46795"/>
                            <a14:foregroundMark x1="2895" y1="47222" x2="2895" y2="50641"/>
                            <a14:foregroundMark x1="2895" y1="50214" x2="2895" y2="52564"/>
                            <a14:foregroundMark x1="2004" y1="9188" x2="3786" y2="14530"/>
                            <a14:foregroundMark x1="2895" y1="8761" x2="50111" y2="9188"/>
                            <a14:foregroundMark x1="48330" y1="8333" x2="48330" y2="51709"/>
                            <a14:foregroundMark x1="2004" y1="10684" x2="25612" y2="11111"/>
                            <a14:foregroundMark x1="25612" y1="11111" x2="49220" y2="10043"/>
                            <a14:foregroundMark x1="49220" y1="10043" x2="54788" y2="100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4612" y="469105"/>
                <a:ext cx="2230367" cy="2324747"/>
              </a:xfrm>
              <a:prstGeom prst="rect">
                <a:avLst/>
              </a:prstGeom>
            </p:spPr>
          </p:pic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E4BB1A5E-EEF9-A445-8265-DBA161662AAB}"/>
                  </a:ext>
                </a:extLst>
              </p:cNvPr>
              <p:cNvSpPr/>
              <p:nvPr/>
            </p:nvSpPr>
            <p:spPr>
              <a:xfrm>
                <a:off x="6091778" y="358293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12</a:t>
                </a: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0EEC2162-6B60-9040-BDD2-9C1D47EE03BB}"/>
                  </a:ext>
                </a:extLst>
              </p:cNvPr>
              <p:cNvSpPr/>
              <p:nvPr/>
            </p:nvSpPr>
            <p:spPr>
              <a:xfrm>
                <a:off x="7429244" y="595664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>
                    <a:cs typeface="Bradley Hand Bold"/>
                  </a:rPr>
                  <a:t>(cm)</a:t>
                </a:r>
                <a:endParaRPr lang="sv-SE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8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0" grpId="0"/>
      <p:bldP spid="32" grpId="0"/>
      <p:bldP spid="39" grpId="0"/>
      <p:bldP spid="5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53602" y="3786504"/>
            <a:ext cx="5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 :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660033" y="3791229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003434" y="3399099"/>
            <a:ext cx="1349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488897" y="4525431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399810" y="4472928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12,56…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496519" y="341672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891346" y="4434938"/>
            <a:ext cx="2262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=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FDAFD34F-ACFF-3C48-9B7D-A1405E7BD3EF}"/>
              </a:ext>
            </a:extLst>
          </p:cNvPr>
          <p:cNvGrpSpPr/>
          <p:nvPr/>
        </p:nvGrpSpPr>
        <p:grpSpPr>
          <a:xfrm>
            <a:off x="2697340" y="4378162"/>
            <a:ext cx="1825964" cy="648764"/>
            <a:chOff x="2902135" y="1773519"/>
            <a:chExt cx="1825964" cy="648764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EBC4663-D23C-334A-99B3-6FD3783A0448}"/>
                </a:ext>
              </a:extLst>
            </p:cNvPr>
            <p:cNvGrpSpPr/>
            <p:nvPr/>
          </p:nvGrpSpPr>
          <p:grpSpPr>
            <a:xfrm>
              <a:off x="2902135" y="1773519"/>
              <a:ext cx="978905" cy="648764"/>
              <a:chOff x="2902135" y="1773519"/>
              <a:chExt cx="978905" cy="648764"/>
            </a:xfrm>
          </p:grpSpPr>
          <p:sp>
            <p:nvSpPr>
              <p:cNvPr id="12" name="Rektangel 11"/>
              <p:cNvSpPr/>
              <p:nvPr/>
            </p:nvSpPr>
            <p:spPr>
              <a:xfrm>
                <a:off x="2918917" y="1773519"/>
                <a:ext cx="962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Bradley Hand" pitchFamily="2" charset="77"/>
                  </a:rPr>
                  <a:t>π · </a:t>
                </a:r>
                <a:r>
                  <a:rPr lang="sv-SE" dirty="0">
                    <a:latin typeface="Bradley Hand" pitchFamily="2" charset="77"/>
                  </a:rPr>
                  <a:t>4</a:t>
                </a:r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</a:t>
                </a:r>
                <a:endParaRPr lang="sv-SE" dirty="0"/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F19DD74-E20C-384D-A548-DCC6ECF56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2135" y="2105454"/>
                <a:ext cx="963302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B335AC8-AF86-7C47-8EF5-9CC9F4A2B310}"/>
                  </a:ext>
                </a:extLst>
              </p:cNvPr>
              <p:cNvSpPr/>
              <p:nvPr/>
            </p:nvSpPr>
            <p:spPr>
              <a:xfrm>
                <a:off x="3219318" y="205295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49436C8-3E2F-0E46-BCB8-ECBBEB9221B3}"/>
                </a:ext>
              </a:extLst>
            </p:cNvPr>
            <p:cNvSpPr/>
            <p:nvPr/>
          </p:nvSpPr>
          <p:spPr>
            <a:xfrm>
              <a:off x="3849332" y="1906275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  <a:r>
                <a:rPr lang="sv-SE" dirty="0">
                  <a:latin typeface="Bradley Hand Bold"/>
                  <a:cs typeface="Bradley Hand Bold"/>
                </a:rPr>
                <a:t> =</a:t>
              </a:r>
              <a:r>
                <a:rPr lang="sv-SE" baseline="30000" dirty="0">
                  <a:latin typeface="Bradley Hand Bold"/>
                  <a:cs typeface="Bradley Hand Bold"/>
                </a:rPr>
                <a:t> 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64E63F00-4DA8-1640-82DD-E7D7F62458CF}"/>
              </a:ext>
            </a:extLst>
          </p:cNvPr>
          <p:cNvSpPr txBox="1"/>
          <p:nvPr/>
        </p:nvSpPr>
        <p:spPr>
          <a:xfrm>
            <a:off x="1846214" y="6121396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Glasets volym är 1,3 cl.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A4926B3-41F2-C545-A483-ADD34901B152}"/>
              </a:ext>
            </a:extLst>
          </p:cNvPr>
          <p:cNvGrpSpPr/>
          <p:nvPr/>
        </p:nvGrpSpPr>
        <p:grpSpPr>
          <a:xfrm>
            <a:off x="4687054" y="1738971"/>
            <a:ext cx="1203681" cy="603514"/>
            <a:chOff x="2132763" y="1460033"/>
            <a:chExt cx="1203681" cy="603514"/>
          </a:xfrm>
        </p:grpSpPr>
        <p:sp>
          <p:nvSpPr>
            <p:cNvPr id="38" name="Rektangel 37"/>
            <p:cNvSpPr/>
            <p:nvPr/>
          </p:nvSpPr>
          <p:spPr>
            <a:xfrm>
              <a:off x="2132763" y="1584205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 =</a:t>
              </a:r>
            </a:p>
          </p:txBody>
        </p: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20A10FE-9EBD-4E48-8CA3-D5F79A79F988}"/>
                </a:ext>
              </a:extLst>
            </p:cNvPr>
            <p:cNvGrpSpPr/>
            <p:nvPr/>
          </p:nvGrpSpPr>
          <p:grpSpPr>
            <a:xfrm>
              <a:off x="2606310" y="1460033"/>
              <a:ext cx="644728" cy="603514"/>
              <a:chOff x="2774466" y="1797231"/>
              <a:chExt cx="644728" cy="603514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44A887C8-E6C4-C946-B340-C12DCE9FF679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644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769969F0-4606-E349-9090-ADA99349B4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17EB16A1-BD1B-6940-964B-31032E04E7E2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3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C331279D-FC67-FF40-B26D-6AFA30C51AE2}"/>
              </a:ext>
            </a:extLst>
          </p:cNvPr>
          <p:cNvSpPr/>
          <p:nvPr/>
        </p:nvSpPr>
        <p:spPr>
          <a:xfrm>
            <a:off x="2652943" y="3403642"/>
            <a:ext cx="1645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2 </a:t>
            </a:r>
            <a:r>
              <a:rPr lang="sv-SE" baseline="30000" dirty="0">
                <a:latin typeface="Bradley Hand" pitchFamily="2" charset="77"/>
              </a:rPr>
              <a:t>2 </a:t>
            </a:r>
            <a:r>
              <a:rPr lang="fi-FI" dirty="0">
                <a:latin typeface="Bradley Hand Bold"/>
                <a:cs typeface="Bradley Hand Bold"/>
              </a:rPr>
              <a:t>cm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r>
              <a:rPr lang="fi-FI" dirty="0">
                <a:latin typeface="Bradley Hand Bold"/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E780236-E209-6D41-A1D2-AC798D47FE78}"/>
              </a:ext>
            </a:extLst>
          </p:cNvPr>
          <p:cNvSpPr/>
          <p:nvPr/>
        </p:nvSpPr>
        <p:spPr>
          <a:xfrm>
            <a:off x="2531954" y="4972001"/>
            <a:ext cx="172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= 13 ml =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37F4923B-B532-8A43-B9EF-B8A6EBBDE200}"/>
              </a:ext>
            </a:extLst>
          </p:cNvPr>
          <p:cNvSpPr/>
          <p:nvPr/>
        </p:nvSpPr>
        <p:spPr>
          <a:xfrm>
            <a:off x="3724176" y="4968087"/>
            <a:ext cx="107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1,3 cl 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77877C0-5F46-7E46-8EBC-85E1FB1ADC5F}"/>
              </a:ext>
            </a:extLst>
          </p:cNvPr>
          <p:cNvSpPr/>
          <p:nvPr/>
        </p:nvSpPr>
        <p:spPr>
          <a:xfrm>
            <a:off x="4751819" y="2397455"/>
            <a:ext cx="120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B= </a:t>
            </a:r>
            <a:r>
              <a:rPr lang="el-GR" dirty="0">
                <a:latin typeface="Bradley Hand" pitchFamily="2" charset="77"/>
              </a:rPr>
              <a:t>π · </a:t>
            </a:r>
            <a:r>
              <a:rPr lang="sv-SE" dirty="0">
                <a:latin typeface="Bradley Hand" pitchFamily="2" charset="77"/>
              </a:rPr>
              <a:t>r 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9E932BB-B509-9A41-BC66-5F750AD9D2B7}"/>
              </a:ext>
            </a:extLst>
          </p:cNvPr>
          <p:cNvGrpSpPr/>
          <p:nvPr/>
        </p:nvGrpSpPr>
        <p:grpSpPr>
          <a:xfrm>
            <a:off x="1251304" y="471366"/>
            <a:ext cx="5730114" cy="961319"/>
            <a:chOff x="1282835" y="471675"/>
            <a:chExt cx="5730114" cy="961319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5429E358-60D2-7843-B8A7-F552C7FF97B8}"/>
                </a:ext>
              </a:extLst>
            </p:cNvPr>
            <p:cNvGrpSpPr/>
            <p:nvPr/>
          </p:nvGrpSpPr>
          <p:grpSpPr>
            <a:xfrm>
              <a:off x="1282835" y="504383"/>
              <a:ext cx="5336451" cy="928611"/>
              <a:chOff x="917805" y="351677"/>
              <a:chExt cx="5336451" cy="92861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1340040" y="356958"/>
                <a:ext cx="49142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Ett glas har formen av en kon där basytans diameter är 4 cm och glasets höjd är 3 cm. Hur stor volym har glaset? Svara i tiondels centiliter.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B6011AF-1D77-6F4E-BACB-96824543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7805" y="351677"/>
                <a:ext cx="344414" cy="433487"/>
              </a:xfrm>
              <a:prstGeom prst="rect">
                <a:avLst/>
              </a:prstGeom>
            </p:spPr>
          </p:pic>
        </p:grpSp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6F8DAED4-56DC-1744-A6BB-8868F0206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Marker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5076" t="-1" r="14083" b="14370"/>
            <a:stretch/>
          </p:blipFill>
          <p:spPr>
            <a:xfrm>
              <a:off x="6342185" y="471675"/>
              <a:ext cx="670764" cy="814050"/>
            </a:xfrm>
            <a:prstGeom prst="ellipse">
              <a:avLst/>
            </a:prstGeom>
          </p:spPr>
        </p:pic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30A3F074-8901-C44A-A53F-38540BE61771}"/>
              </a:ext>
            </a:extLst>
          </p:cNvPr>
          <p:cNvGrpSpPr/>
          <p:nvPr/>
        </p:nvGrpSpPr>
        <p:grpSpPr>
          <a:xfrm>
            <a:off x="2954517" y="1657192"/>
            <a:ext cx="1679218" cy="1556581"/>
            <a:chOff x="2954517" y="1657192"/>
            <a:chExt cx="1679218" cy="1556581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90056D67-AF0B-FF43-AE84-3F09E19DE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19" b="97375" l="0" r="99529">
                          <a14:foregroundMark x1="235" y1="79236" x2="45412" y2="20286"/>
                          <a14:foregroundMark x1="45412" y1="20286" x2="49412" y2="5489"/>
                          <a14:foregroundMark x1="4706" y1="69690" x2="23529" y2="99523"/>
                          <a14:foregroundMark x1="23529" y1="99523" x2="64706" y2="99284"/>
                          <a14:foregroundMark x1="64706" y1="99284" x2="92471" y2="85203"/>
                          <a14:foregroundMark x1="92471" y1="85203" x2="96235" y2="75179"/>
                          <a14:foregroundMark x1="94118" y1="75895" x2="52000" y2="3819"/>
                          <a14:foregroundMark x1="53351" y1="91220" x2="53412" y2="94511"/>
                          <a14:foregroundMark x1="53250" y1="85810" x2="53254" y2="86009"/>
                          <a14:foregroundMark x1="52235" y1="31265" x2="53250" y2="85782"/>
                          <a14:foregroundMark x1="60235" y1="93079" x2="93412" y2="84487"/>
                          <a14:foregroundMark x1="93412" y1="84487" x2="56941" y2="24105"/>
                          <a14:foregroundMark x1="56941" y1="24105" x2="69176" y2="55131"/>
                          <a14:foregroundMark x1="69176" y1="55131" x2="70588" y2="97375"/>
                          <a14:foregroundMark x1="70588" y1="97375" x2="52941" y2="20048"/>
                          <a14:foregroundMark x1="52941" y1="20048" x2="18588" y2="44630"/>
                          <a14:foregroundMark x1="48564" y1="43513" x2="50588" y2="43437"/>
                          <a14:foregroundMark x1="18588" y1="44630" x2="40540" y2="43812"/>
                          <a14:foregroundMark x1="48805" y1="46558" x2="30824" y2="78043"/>
                          <a14:foregroundMark x1="50588" y1="43437" x2="48899" y2="46395"/>
                          <a14:foregroundMark x1="30824" y1="78043" x2="53882" y2="56563"/>
                          <a14:foregroundMark x1="53882" y1="56563" x2="69882" y2="72792"/>
                          <a14:foregroundMark x1="12941" y1="63962" x2="8000" y2="88305"/>
                          <a14:foregroundMark x1="235" y1="82100" x2="2588" y2="86396"/>
                          <a14:foregroundMark x1="15765" y1="79236" x2="36941" y2="91169"/>
                          <a14:foregroundMark x1="73882" y1="94511" x2="96000" y2="87589"/>
                          <a14:foregroundMark x1="77647" y1="97613" x2="92706" y2="89021"/>
                          <a14:foregroundMark x1="96235" y1="86158" x2="88000" y2="57041"/>
                          <a14:foregroundMark x1="88471" y1="60382" x2="99529" y2="76372"/>
                          <a14:backgroundMark x1="43059" y1="43198" x2="45647" y2="43914"/>
                          <a14:backgroundMark x1="44471" y1="42959" x2="44941" y2="47017"/>
                          <a14:backgroundMark x1="44941" y1="47017" x2="45647" y2="43675"/>
                          <a14:backgroundMark x1="48706" y1="86874" x2="50118" y2="88305"/>
                          <a14:backgroundMark x1="50118" y1="87828" x2="48706" y2="89976"/>
                          <a14:backgroundMark x1="51529" y1="85680" x2="50588" y2="90692"/>
                          <a14:backgroundMark x1="49882" y1="90692" x2="49176" y2="89260"/>
                          <a14:backgroundMark x1="47765" y1="87828" x2="48706" y2="90453"/>
                          <a14:backgroundMark x1="11529" y1="12172" x2="23294" y2="18616"/>
                          <a14:backgroundMark x1="23294" y1="19809" x2="15765" y2="186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4517" y="1657192"/>
              <a:ext cx="1578871" cy="1556581"/>
            </a:xfrm>
            <a:prstGeom prst="rect">
              <a:avLst/>
            </a:prstGeom>
          </p:spPr>
        </p:pic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74E54FCC-F53E-3C4A-9240-CF92BA0FD544}"/>
                </a:ext>
              </a:extLst>
            </p:cNvPr>
            <p:cNvSpPr/>
            <p:nvPr/>
          </p:nvSpPr>
          <p:spPr>
            <a:xfrm>
              <a:off x="3514593" y="2151405"/>
              <a:ext cx="308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0920B655-6C32-F846-AB31-290C99E73A6B}"/>
                </a:ext>
              </a:extLst>
            </p:cNvPr>
            <p:cNvSpPr/>
            <p:nvPr/>
          </p:nvSpPr>
          <p:spPr>
            <a:xfrm>
              <a:off x="3587499" y="2840581"/>
              <a:ext cx="3129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881E2078-C109-0A48-B0F1-598218C55CAA}"/>
                </a:ext>
              </a:extLst>
            </p:cNvPr>
            <p:cNvSpPr/>
            <p:nvPr/>
          </p:nvSpPr>
          <p:spPr>
            <a:xfrm>
              <a:off x="4003434" y="1667616"/>
              <a:ext cx="6303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latin typeface="Bradley Hand" pitchFamily="2" charset="77"/>
                </a:rPr>
                <a:t>(cm)</a:t>
              </a:r>
            </a:p>
          </p:txBody>
        </p:sp>
      </p:grpSp>
      <p:sp>
        <p:nvSpPr>
          <p:cNvPr id="56" name="Rektangel 55">
            <a:extLst>
              <a:ext uri="{FF2B5EF4-FFF2-40B4-BE49-F238E27FC236}">
                <a16:creationId xmlns:a16="http://schemas.microsoft.com/office/drawing/2014/main" id="{FE548037-6483-B747-B05A-85B592BB8AE3}"/>
              </a:ext>
            </a:extLst>
          </p:cNvPr>
          <p:cNvSpPr/>
          <p:nvPr/>
        </p:nvSpPr>
        <p:spPr>
          <a:xfrm>
            <a:off x="4778670" y="2703432"/>
            <a:ext cx="66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r =</a:t>
            </a:r>
            <a:r>
              <a:rPr lang="sv-SE" dirty="0"/>
              <a:t> 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BBA25C78-477D-764C-B383-D01872147641}"/>
              </a:ext>
            </a:extLst>
          </p:cNvPr>
          <p:cNvSpPr/>
          <p:nvPr/>
        </p:nvSpPr>
        <p:spPr>
          <a:xfrm>
            <a:off x="5179997" y="2690700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/ 2 cm=</a:t>
            </a:r>
            <a:endParaRPr lang="sv-SE" dirty="0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2EDA7608-8366-7E47-B60A-0A0D952E261F}"/>
              </a:ext>
            </a:extLst>
          </p:cNvPr>
          <p:cNvSpPr/>
          <p:nvPr/>
        </p:nvSpPr>
        <p:spPr>
          <a:xfrm>
            <a:off x="6271274" y="2675665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cm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98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0" grpId="0"/>
      <p:bldP spid="32" grpId="0"/>
      <p:bldP spid="28" grpId="0"/>
      <p:bldP spid="39" grpId="0"/>
      <p:bldP spid="53" grpId="0"/>
      <p:bldP spid="42" grpId="0"/>
      <p:bldP spid="44" grpId="0"/>
      <p:bldP spid="45" grpId="0"/>
      <p:bldP spid="46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461</Words>
  <Application>Microsoft Macintosh PowerPoint</Application>
  <PresentationFormat>Bildspel på skärmen (4:3)</PresentationFormat>
  <Paragraphs>103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74</cp:revision>
  <dcterms:created xsi:type="dcterms:W3CDTF">2017-04-14T14:34:39Z</dcterms:created>
  <dcterms:modified xsi:type="dcterms:W3CDTF">2018-08-11T12:32:24Z</dcterms:modified>
</cp:coreProperties>
</file>