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3" r:id="rId3"/>
    <p:sldId id="284" r:id="rId4"/>
    <p:sldId id="271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9512" autoAdjust="0"/>
  </p:normalViewPr>
  <p:slideViewPr>
    <p:cSldViewPr snapToGrid="0" snapToObjects="1">
      <p:cViewPr>
        <p:scale>
          <a:sx n="321" d="100"/>
          <a:sy n="321" d="100"/>
        </p:scale>
        <p:origin x="-3424" y="-4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3.4				</a:t>
            </a:r>
            <a:r>
              <a:rPr lang="sv-SE" sz="3200" b="1" dirty="0"/>
              <a:t>         </a:t>
            </a:r>
            <a:r>
              <a:rPr lang="sv-SE" sz="2400" b="1" dirty="0"/>
              <a:t>Enheter för volym </a:t>
            </a:r>
            <a:endParaRPr lang="sv-SE" b="1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714808" y="4703863"/>
            <a:ext cx="389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kropp </a:t>
            </a:r>
            <a:r>
              <a:rPr lang="sv-SE" dirty="0"/>
              <a:t>har tre dimensioner. Den har en volym som kan anges i till exempel enheten en </a:t>
            </a:r>
            <a:r>
              <a:rPr lang="sv-SE" i="1" dirty="0"/>
              <a:t>kubikcentimeter </a:t>
            </a:r>
            <a:r>
              <a:rPr lang="sv-SE" dirty="0"/>
              <a:t>(1 cm</a:t>
            </a:r>
            <a:r>
              <a:rPr lang="sv-SE" baseline="30000" dirty="0"/>
              <a:t>3</a:t>
            </a:r>
            <a:r>
              <a:rPr lang="sv-SE" dirty="0"/>
              <a:t>). 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B3002E7-E1EE-E54C-B3C7-6BC424D2BA3F}"/>
              </a:ext>
            </a:extLst>
          </p:cNvPr>
          <p:cNvSpPr txBox="1"/>
          <p:nvPr/>
        </p:nvSpPr>
        <p:spPr>
          <a:xfrm>
            <a:off x="477689" y="2739422"/>
            <a:ext cx="439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yta </a:t>
            </a:r>
            <a:r>
              <a:rPr lang="sv-SE" dirty="0"/>
              <a:t>har två dimensioner. Om ytan är begränsad så har den en </a:t>
            </a:r>
            <a:r>
              <a:rPr lang="sv-SE" i="1" dirty="0"/>
              <a:t>area </a:t>
            </a:r>
            <a:r>
              <a:rPr lang="sv-SE" dirty="0"/>
              <a:t>som kan anges i t ex enheten en </a:t>
            </a:r>
            <a:r>
              <a:rPr lang="sv-SE" i="1" dirty="0"/>
              <a:t>kvadratcentimeter </a:t>
            </a:r>
            <a:r>
              <a:rPr lang="sv-SE" dirty="0"/>
              <a:t>(1 cm</a:t>
            </a:r>
            <a:r>
              <a:rPr lang="sv-SE" baseline="30000" dirty="0"/>
              <a:t>2</a:t>
            </a:r>
            <a:r>
              <a:rPr lang="sv-SE" dirty="0"/>
              <a:t>). 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6410C7D-21BA-D343-869E-3F7EBA0604F6}"/>
              </a:ext>
            </a:extLst>
          </p:cNvPr>
          <p:cNvSpPr txBox="1"/>
          <p:nvPr/>
        </p:nvSpPr>
        <p:spPr>
          <a:xfrm>
            <a:off x="477689" y="1109912"/>
            <a:ext cx="513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sträcka </a:t>
            </a:r>
            <a:r>
              <a:rPr lang="sv-SE" dirty="0"/>
              <a:t>har en dimension. Den har en längd som kan anges i t ex enheten en </a:t>
            </a:r>
            <a:r>
              <a:rPr lang="sv-SE" i="1" dirty="0"/>
              <a:t>centimeter </a:t>
            </a:r>
            <a:r>
              <a:rPr lang="sv-SE" dirty="0"/>
              <a:t>(1 cm). 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4C301DC-66D4-5E4A-A960-C322FC21CCC4}"/>
              </a:ext>
            </a:extLst>
          </p:cNvPr>
          <p:cNvGrpSpPr/>
          <p:nvPr/>
        </p:nvGrpSpPr>
        <p:grpSpPr>
          <a:xfrm>
            <a:off x="5719804" y="1234777"/>
            <a:ext cx="940168" cy="425042"/>
            <a:chOff x="3813407" y="2857598"/>
            <a:chExt cx="1394213" cy="425042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B6EA1090-3F6E-0E42-9F3D-65F2166B3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3407" y="2857598"/>
              <a:ext cx="1394213" cy="141033"/>
            </a:xfrm>
            <a:prstGeom prst="rect">
              <a:avLst/>
            </a:prstGeom>
          </p:spPr>
        </p:pic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7DBE492B-B660-DA40-81DD-F0079E6A2C09}"/>
                </a:ext>
              </a:extLst>
            </p:cNvPr>
            <p:cNvSpPr txBox="1"/>
            <p:nvPr/>
          </p:nvSpPr>
          <p:spPr>
            <a:xfrm>
              <a:off x="4018799" y="2913308"/>
              <a:ext cx="983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6A98F1AC-9983-6243-8A7B-166F3A601238}"/>
              </a:ext>
            </a:extLst>
          </p:cNvPr>
          <p:cNvGrpSpPr/>
          <p:nvPr/>
        </p:nvGrpSpPr>
        <p:grpSpPr>
          <a:xfrm>
            <a:off x="5778562" y="2739422"/>
            <a:ext cx="1762683" cy="1175958"/>
            <a:chOff x="6011471" y="1961271"/>
            <a:chExt cx="1762683" cy="1175958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0DD47966-BF96-B645-851B-BD491103EE5A}"/>
                </a:ext>
              </a:extLst>
            </p:cNvPr>
            <p:cNvGrpSpPr/>
            <p:nvPr/>
          </p:nvGrpSpPr>
          <p:grpSpPr>
            <a:xfrm>
              <a:off x="6149507" y="2179918"/>
              <a:ext cx="1624647" cy="957311"/>
              <a:chOff x="4592665" y="5074524"/>
              <a:chExt cx="1624647" cy="957311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557A2466-7B51-FE44-87A8-1302681F3644}"/>
                  </a:ext>
                </a:extLst>
              </p:cNvPr>
              <p:cNvSpPr txBox="1"/>
              <p:nvPr/>
            </p:nvSpPr>
            <p:spPr>
              <a:xfrm>
                <a:off x="4592665" y="5662503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 cm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77CF869C-0A32-364A-AD06-8DEEFD095E45}"/>
                  </a:ext>
                </a:extLst>
              </p:cNvPr>
              <p:cNvSpPr txBox="1"/>
              <p:nvPr/>
            </p:nvSpPr>
            <p:spPr>
              <a:xfrm>
                <a:off x="5233884" y="5074524"/>
                <a:ext cx="983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 cm</a:t>
                </a:r>
              </a:p>
            </p:txBody>
          </p:sp>
        </p:grp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88219FF8-A8F4-2A48-B0F9-130D22C0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471" y="1961271"/>
              <a:ext cx="870644" cy="878383"/>
            </a:xfrm>
            <a:prstGeom prst="rect">
              <a:avLst/>
            </a:prstGeom>
          </p:spPr>
        </p:pic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81AA952D-733E-1A42-8076-0C6D5FC8FA55}"/>
              </a:ext>
            </a:extLst>
          </p:cNvPr>
          <p:cNvGrpSpPr/>
          <p:nvPr/>
        </p:nvGrpSpPr>
        <p:grpSpPr>
          <a:xfrm>
            <a:off x="5731243" y="4461855"/>
            <a:ext cx="1638845" cy="1407346"/>
            <a:chOff x="6011471" y="3470406"/>
            <a:chExt cx="1638845" cy="1407346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50912A9-6144-524C-A60A-E2B99D285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8" b="98225" l="1858" r="99381">
                          <a14:foregroundMark x1="21672" y1="1183" x2="9907" y2="7692"/>
                          <a14:foregroundMark x1="9907" y1="7692" x2="929" y2="20710"/>
                          <a14:foregroundMark x1="929" y1="20710" x2="0" y2="88166"/>
                          <a14:foregroundMark x1="0" y1="88166" x2="9598" y2="99408"/>
                          <a14:foregroundMark x1="9598" y1="99408" x2="23839" y2="98817"/>
                          <a14:foregroundMark x1="23839" y1="98817" x2="36223" y2="98817"/>
                          <a14:foregroundMark x1="36223" y1="98817" x2="80495" y2="94675"/>
                          <a14:foregroundMark x1="89309" y1="83905" x2="99381" y2="71598"/>
                          <a14:foregroundMark x1="80495" y1="94675" x2="84964" y2="89214"/>
                          <a14:foregroundMark x1="59752" y1="94675" x2="68421" y2="85503"/>
                          <a14:foregroundMark x1="68421" y1="85503" x2="31269" y2="93787"/>
                          <a14:foregroundMark x1="31269" y1="93787" x2="36842" y2="79586"/>
                          <a14:foregroundMark x1="36842" y1="79586" x2="23220" y2="80473"/>
                          <a14:foregroundMark x1="23220" y1="80473" x2="12384" y2="91420"/>
                          <a14:foregroundMark x1="12384" y1="91420" x2="5573" y2="78402"/>
                          <a14:foregroundMark x1="5573" y1="78402" x2="5573" y2="30769"/>
                          <a14:foregroundMark x1="5573" y1="30769" x2="11146" y2="18343"/>
                          <a14:foregroundMark x1="11146" y1="18343" x2="21672" y2="8284"/>
                          <a14:foregroundMark x1="21672" y1="8284" x2="28483" y2="6805"/>
                          <a14:foregroundMark x1="1858" y1="97041" x2="0" y2="27811"/>
                          <a14:foregroundMark x1="0" y1="27811" x2="17028" y2="9172"/>
                          <a14:foregroundMark x1="17028" y1="9172" x2="34365" y2="1479"/>
                          <a14:foregroundMark x1="3406" y1="26331" x2="1858" y2="37870"/>
                          <a14:foregroundMark x1="2167" y1="38757" x2="2167" y2="38757"/>
                          <a14:foregroundMark x1="98142" y1="69527" x2="93808" y2="14497"/>
                          <a14:foregroundMark x1="93808" y1="14497" x2="95666" y2="3550"/>
                          <a14:foregroundMark x1="95666" y1="3550" x2="99690" y2="888"/>
                          <a14:foregroundMark x1="98762" y1="59763" x2="97833" y2="5030"/>
                          <a14:foregroundMark x1="31269" y1="7692" x2="57895" y2="6509"/>
                          <a14:foregroundMark x1="57895" y1="6509" x2="99690" y2="7101"/>
                          <a14:foregroundMark x1="91331" y1="1479" x2="91331" y2="1479"/>
                          <a14:foregroundMark x1="89164" y1="7101" x2="95666" y2="6805"/>
                          <a14:foregroundMark x1="89164" y1="6213" x2="92260" y2="6213"/>
                          <a14:foregroundMark x1="29412" y1="7101" x2="46440" y2="5917"/>
                          <a14:foregroundMark x1="8359" y1="98521" x2="23220" y2="97337"/>
                          <a14:foregroundMark x1="23220" y1="97337" x2="40557" y2="97337"/>
                          <a14:foregroundMark x1="61300" y1="31065" x2="61300" y2="31065"/>
                          <a14:foregroundMark x1="4334" y1="31361" x2="71827" y2="31953"/>
                          <a14:foregroundMark x1="71827" y1="31953" x2="73065" y2="95562"/>
                          <a14:foregroundMark x1="73065" y1="27811" x2="73065" y2="27811"/>
                          <a14:foregroundMark x1="41486" y1="31361" x2="41486" y2="31361"/>
                          <a14:foregroundMark x1="3096" y1="36686" x2="3096" y2="36686"/>
                          <a14:foregroundMark x1="3096" y1="36686" x2="3096" y2="93491"/>
                          <a14:foregroundMark x1="81115" y1="89349" x2="86687" y2="83728"/>
                          <a14:foregroundMark x1="78638" y1="85503" x2="67492" y2="91124"/>
                          <a14:foregroundMark x1="67492" y1="91124" x2="66254" y2="91124"/>
                          <a14:foregroundMark x1="57276" y1="98225" x2="72136" y2="97041"/>
                          <a14:foregroundMark x1="70588" y1="97633" x2="74613" y2="96154"/>
                          <a14:backgroundMark x1="90712" y1="88462" x2="97214" y2="97929"/>
                          <a14:backgroundMark x1="97214" y1="97929" x2="91950" y2="87870"/>
                          <a14:backgroundMark x1="91950" y1="87870" x2="91641" y2="87870"/>
                          <a14:backgroundMark x1="90712" y1="87870" x2="99381" y2="90237"/>
                          <a14:backgroundMark x1="94737" y1="88462" x2="99690" y2="87870"/>
                          <a14:backgroundMark x1="87616" y1="87574" x2="98452" y2="87278"/>
                          <a14:backgroundMark x1="87926" y1="85207" x2="91331" y2="866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1471" y="3470406"/>
              <a:ext cx="1101543" cy="1152698"/>
            </a:xfrm>
            <a:prstGeom prst="rect">
              <a:avLst/>
            </a:prstGeom>
          </p:spPr>
        </p:pic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B0EEAF45-172F-3C4D-BA9B-68E3DC741345}"/>
                </a:ext>
              </a:extLst>
            </p:cNvPr>
            <p:cNvSpPr txBox="1"/>
            <p:nvPr/>
          </p:nvSpPr>
          <p:spPr>
            <a:xfrm>
              <a:off x="6149507" y="4508420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D0F71F7E-3DE0-5243-A0A2-E613B189B518}"/>
                </a:ext>
              </a:extLst>
            </p:cNvPr>
            <p:cNvSpPr txBox="1"/>
            <p:nvPr/>
          </p:nvSpPr>
          <p:spPr>
            <a:xfrm>
              <a:off x="6882115" y="4323754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02EF7790-5264-8842-825B-276744691D92}"/>
                </a:ext>
              </a:extLst>
            </p:cNvPr>
            <p:cNvSpPr txBox="1"/>
            <p:nvPr/>
          </p:nvSpPr>
          <p:spPr>
            <a:xfrm>
              <a:off x="7009097" y="3724999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AA69D52-0296-B24A-94D3-1B281F0B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98" y="220699"/>
            <a:ext cx="2110948" cy="202636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78C6394-4DEB-9842-B633-C7788A5A2D7D}"/>
              </a:ext>
            </a:extLst>
          </p:cNvPr>
          <p:cNvSpPr txBox="1"/>
          <p:nvPr/>
        </p:nvSpPr>
        <p:spPr>
          <a:xfrm>
            <a:off x="296471" y="232157"/>
            <a:ext cx="301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Kuben har volymen 1 dm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0FEC9FB-1C72-1342-8FF8-FFAFB9FCDBDC}"/>
              </a:ext>
            </a:extLst>
          </p:cNvPr>
          <p:cNvSpPr txBox="1"/>
          <p:nvPr/>
        </p:nvSpPr>
        <p:spPr>
          <a:xfrm>
            <a:off x="304666" y="639445"/>
            <a:ext cx="290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är indelad i mindre kuber som var och en har volymen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8073C71-7F6F-0E4B-8AFD-CDD776144308}"/>
              </a:ext>
            </a:extLst>
          </p:cNvPr>
          <p:cNvSpPr txBox="1"/>
          <p:nvPr/>
        </p:nvSpPr>
        <p:spPr>
          <a:xfrm>
            <a:off x="296471" y="1600731"/>
            <a:ext cx="29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Sammanlagt är antalet kuber 10 ∙ 10 ∙ 10 = 1 000. 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22C973-18F3-2C4B-91E6-0190F48B678C}"/>
              </a:ext>
            </a:extLst>
          </p:cNvPr>
          <p:cNvSpPr txBox="1"/>
          <p:nvPr/>
        </p:nvSpPr>
        <p:spPr>
          <a:xfrm>
            <a:off x="296470" y="2285018"/>
            <a:ext cx="29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Alltså är </a:t>
            </a:r>
            <a:r>
              <a:rPr lang="sv-SE" b="1" dirty="0">
                <a:solidFill>
                  <a:srgbClr val="980002"/>
                </a:solidFill>
              </a:rPr>
              <a:t>1 dm</a:t>
            </a:r>
            <a:r>
              <a:rPr lang="sv-SE" b="1" baseline="30000" dirty="0">
                <a:solidFill>
                  <a:srgbClr val="980002"/>
                </a:solidFill>
              </a:rPr>
              <a:t>3</a:t>
            </a:r>
            <a:r>
              <a:rPr lang="sv-SE" b="1" dirty="0">
                <a:solidFill>
                  <a:srgbClr val="980002"/>
                </a:solidFill>
              </a:rPr>
              <a:t> = 1 000 cm</a:t>
            </a:r>
            <a:r>
              <a:rPr lang="sv-SE" b="1" baseline="30000" dirty="0">
                <a:solidFill>
                  <a:srgbClr val="980002"/>
                </a:solidFill>
              </a:rPr>
              <a:t>3</a:t>
            </a:r>
            <a:r>
              <a:rPr lang="sv-SE" dirty="0"/>
              <a:t>.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7467583-FFB8-E943-BFAA-FC4E4C102B34}"/>
              </a:ext>
            </a:extLst>
          </p:cNvPr>
          <p:cNvSpPr txBox="1"/>
          <p:nvPr/>
        </p:nvSpPr>
        <p:spPr>
          <a:xfrm>
            <a:off x="5424046" y="344417"/>
            <a:ext cx="202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cm</a:t>
            </a:r>
            <a:r>
              <a:rPr lang="sv-SE" baseline="30000" dirty="0"/>
              <a:t>3</a:t>
            </a:r>
            <a:r>
              <a:rPr lang="sv-SE" dirty="0"/>
              <a:t> = 1 000 mm</a:t>
            </a:r>
            <a:r>
              <a:rPr lang="sv-SE" baseline="30000" dirty="0"/>
              <a:t>3</a:t>
            </a:r>
            <a:r>
              <a:rPr lang="sv-SE" dirty="0"/>
              <a:t> 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050C5C2-C38F-194F-B5AE-BBE91B0E3ED2}"/>
              </a:ext>
            </a:extLst>
          </p:cNvPr>
          <p:cNvSpPr txBox="1"/>
          <p:nvPr/>
        </p:nvSpPr>
        <p:spPr>
          <a:xfrm>
            <a:off x="5424046" y="768930"/>
            <a:ext cx="36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dm</a:t>
            </a:r>
            <a:r>
              <a:rPr lang="sv-SE" baseline="30000" dirty="0"/>
              <a:t>3</a:t>
            </a:r>
            <a:r>
              <a:rPr lang="sv-SE" dirty="0"/>
              <a:t> = 1 000 cm</a:t>
            </a:r>
            <a:r>
              <a:rPr lang="sv-SE" baseline="30000" dirty="0"/>
              <a:t>3</a:t>
            </a:r>
            <a:r>
              <a:rPr lang="sv-SE" dirty="0"/>
              <a:t> = 1 000 000 mm</a:t>
            </a:r>
            <a:r>
              <a:rPr lang="sv-SE" baseline="30000" dirty="0"/>
              <a:t>3</a:t>
            </a:r>
            <a:r>
              <a:rPr lang="sv-SE" dirty="0"/>
              <a:t> 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FD1E3B4-5F90-E04F-B60A-0E8117952C34}"/>
              </a:ext>
            </a:extLst>
          </p:cNvPr>
          <p:cNvSpPr txBox="1"/>
          <p:nvPr/>
        </p:nvSpPr>
        <p:spPr>
          <a:xfrm>
            <a:off x="5424046" y="1193443"/>
            <a:ext cx="36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m</a:t>
            </a:r>
            <a:r>
              <a:rPr lang="sv-SE" baseline="30000" dirty="0"/>
              <a:t>3</a:t>
            </a:r>
            <a:r>
              <a:rPr lang="sv-SE" dirty="0"/>
              <a:t> = 1 000 dm</a:t>
            </a:r>
            <a:r>
              <a:rPr lang="sv-SE" baseline="30000" dirty="0"/>
              <a:t>3</a:t>
            </a:r>
            <a:r>
              <a:rPr lang="sv-SE" dirty="0"/>
              <a:t> = 1 000 000 cm</a:t>
            </a:r>
            <a:r>
              <a:rPr lang="sv-SE" baseline="30000" dirty="0"/>
              <a:t>3 </a:t>
            </a:r>
            <a:r>
              <a:rPr lang="sv-SE" dirty="0"/>
              <a:t>=</a:t>
            </a:r>
          </a:p>
          <a:p>
            <a:r>
              <a:rPr lang="sv-SE" dirty="0"/>
              <a:t>         = 1 000 000 0000 mm</a:t>
            </a:r>
            <a:r>
              <a:rPr lang="sv-SE" baseline="30000" dirty="0"/>
              <a:t>3</a:t>
            </a:r>
            <a:r>
              <a:rPr lang="sv-SE" dirty="0"/>
              <a:t>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D4F0F5E-5E3B-FC4C-A856-09376C420EEC}"/>
              </a:ext>
            </a:extLst>
          </p:cNvPr>
          <p:cNvSpPr/>
          <p:nvPr/>
        </p:nvSpPr>
        <p:spPr>
          <a:xfrm>
            <a:off x="2955846" y="2839016"/>
            <a:ext cx="3719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00000"/>
                </a:solidFill>
              </a:rPr>
              <a:t>Olika enheter för volym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515286B-D26C-6E48-96CD-4E50D16FC600}"/>
              </a:ext>
            </a:extLst>
          </p:cNvPr>
          <p:cNvGrpSpPr/>
          <p:nvPr/>
        </p:nvGrpSpPr>
        <p:grpSpPr>
          <a:xfrm>
            <a:off x="3660925" y="3375789"/>
            <a:ext cx="1860009" cy="2032258"/>
            <a:chOff x="3564036" y="3333340"/>
            <a:chExt cx="1860009" cy="2032258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265356C0-D612-B941-83DF-F344BD851D60}"/>
                </a:ext>
              </a:extLst>
            </p:cNvPr>
            <p:cNvSpPr txBox="1"/>
            <p:nvPr/>
          </p:nvSpPr>
          <p:spPr>
            <a:xfrm>
              <a:off x="4542642" y="3979671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16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7370E3CE-3A1B-7843-BF45-94B8991F41E7}"/>
                </a:ext>
              </a:extLst>
            </p:cNvPr>
            <p:cNvGrpSpPr/>
            <p:nvPr/>
          </p:nvGrpSpPr>
          <p:grpSpPr>
            <a:xfrm>
              <a:off x="3564036" y="3333340"/>
              <a:ext cx="1860009" cy="2032258"/>
              <a:chOff x="3892289" y="3294854"/>
              <a:chExt cx="1860009" cy="2032258"/>
            </a:xfrm>
          </p:grpSpPr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0F784F06-56B3-0742-8F33-7AE8F737B9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91" b="99129" l="0" r="96419">
                            <a14:foregroundMark x1="0" y1="2613" x2="0" y2="2613"/>
                            <a14:foregroundMark x1="0" y1="2613" x2="9366" y2="69512"/>
                            <a14:foregroundMark x1="9366" y1="69512" x2="9366" y2="68990"/>
                            <a14:foregroundMark x1="9366" y1="90070" x2="9366" y2="95645"/>
                            <a14:foregroundMark x1="8540" y1="82753" x2="10193" y2="99477"/>
                            <a14:foregroundMark x1="84022" y1="97561" x2="95592" y2="83798"/>
                            <a14:foregroundMark x1="87052" y1="70035" x2="87052" y2="70035"/>
                            <a14:foregroundMark x1="96419" y1="83798" x2="95041" y2="4007"/>
                            <a14:foregroundMark x1="74656" y1="2091" x2="74656" y2="2091"/>
                            <a14:backgroundMark x1="95592" y1="90070" x2="98072" y2="90592"/>
                            <a14:backgroundMark x1="93939" y1="92857" x2="97521" y2="98955"/>
                            <a14:backgroundMark x1="91460" y1="98606" x2="94490" y2="98606"/>
                          </a14:backgroundRemoval>
                        </a14:imgEffect>
                      </a14:imgLayer>
                    </a14:imgProps>
                  </a:ext>
                </a:extLst>
              </a:blip>
              <a:srcRect r="3846"/>
              <a:stretch/>
            </p:blipFill>
            <p:spPr>
              <a:xfrm>
                <a:off x="3892289" y="3300682"/>
                <a:ext cx="1066675" cy="1754156"/>
              </a:xfrm>
              <a:prstGeom prst="rect">
                <a:avLst/>
              </a:prstGeom>
            </p:spPr>
          </p:pic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6CD53872-6072-9A48-9F3C-FC3D27A1F224}"/>
                  </a:ext>
                </a:extLst>
              </p:cNvPr>
              <p:cNvSpPr txBox="1"/>
              <p:nvPr/>
            </p:nvSpPr>
            <p:spPr>
              <a:xfrm>
                <a:off x="5111079" y="3294854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(cm)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087929B5-E8A8-164E-B791-D0CE68805352}"/>
                  </a:ext>
                </a:extLst>
              </p:cNvPr>
              <p:cNvSpPr txBox="1"/>
              <p:nvPr/>
            </p:nvSpPr>
            <p:spPr>
              <a:xfrm>
                <a:off x="4105016" y="4957780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13A994C1-EF81-A447-8A6C-1B4FEC7446BD}"/>
                  </a:ext>
                </a:extLst>
              </p:cNvPr>
              <p:cNvSpPr txBox="1"/>
              <p:nvPr/>
            </p:nvSpPr>
            <p:spPr>
              <a:xfrm>
                <a:off x="4790469" y="4808238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6,3</a:t>
                </a:r>
              </a:p>
            </p:txBody>
          </p:sp>
        </p:grpSp>
      </p:grpSp>
      <p:sp>
        <p:nvSpPr>
          <p:cNvPr id="22" name="textruta 21">
            <a:extLst>
              <a:ext uri="{FF2B5EF4-FFF2-40B4-BE49-F238E27FC236}">
                <a16:creationId xmlns:a16="http://schemas.microsoft.com/office/drawing/2014/main" id="{BAEF4874-3291-224A-B39F-BBEAE80867C5}"/>
              </a:ext>
            </a:extLst>
          </p:cNvPr>
          <p:cNvSpPr txBox="1"/>
          <p:nvPr/>
        </p:nvSpPr>
        <p:spPr>
          <a:xfrm>
            <a:off x="135281" y="3442805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Volymen = 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7C2613B-21E8-564A-88AF-987DE55E0955}"/>
              </a:ext>
            </a:extLst>
          </p:cNvPr>
          <p:cNvSpPr/>
          <p:nvPr/>
        </p:nvSpPr>
        <p:spPr>
          <a:xfrm>
            <a:off x="1177128" y="3455940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10 </a:t>
            </a:r>
            <a:r>
              <a:rPr lang="is-IS" dirty="0">
                <a:cs typeface="Bradley Hand Bold"/>
              </a:rPr>
              <a:t>∙ 6,</a:t>
            </a:r>
            <a:r>
              <a:rPr lang="sv-SE" dirty="0">
                <a:cs typeface="Bradley Hand Bold"/>
              </a:rPr>
              <a:t>3 </a:t>
            </a:r>
            <a:r>
              <a:rPr lang="is-IS" dirty="0">
                <a:cs typeface="Bradley Hand Bold"/>
              </a:rPr>
              <a:t>∙ </a:t>
            </a:r>
            <a:r>
              <a:rPr lang="sv-SE" dirty="0">
                <a:cs typeface="Bradley Hand Bold"/>
              </a:rPr>
              <a:t>16 cm</a:t>
            </a:r>
            <a:r>
              <a:rPr lang="sv-SE" baseline="30000" dirty="0">
                <a:cs typeface="Bradley Hand Bold"/>
              </a:rPr>
              <a:t>3</a:t>
            </a:r>
            <a:r>
              <a:rPr lang="sv-SE" dirty="0"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≈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74B3487-78D8-F642-8E56-E98CA77D83D7}"/>
              </a:ext>
            </a:extLst>
          </p:cNvPr>
          <p:cNvSpPr/>
          <p:nvPr/>
        </p:nvSpPr>
        <p:spPr>
          <a:xfrm>
            <a:off x="1020594" y="3712244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≈ </a:t>
            </a:r>
            <a:r>
              <a:rPr lang="sv-SE" dirty="0">
                <a:cs typeface="Bradley Hand Bold"/>
              </a:rPr>
              <a:t>1 000 cm</a:t>
            </a:r>
            <a:r>
              <a:rPr lang="sv-SE" baseline="30000" dirty="0">
                <a:cs typeface="Bradley Hand Bold"/>
              </a:rPr>
              <a:t>3</a:t>
            </a:r>
            <a:r>
              <a:rPr lang="sv-SE" dirty="0">
                <a:cs typeface="Bradley Hand Bold"/>
              </a:rPr>
              <a:t> =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1607EA1-20A5-C446-9C78-2F90CD48D4F5}"/>
              </a:ext>
            </a:extLst>
          </p:cNvPr>
          <p:cNvSpPr txBox="1"/>
          <p:nvPr/>
        </p:nvSpPr>
        <p:spPr>
          <a:xfrm>
            <a:off x="5744655" y="3333340"/>
            <a:ext cx="277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Volym kan mätas i m</a:t>
            </a:r>
            <a:r>
              <a:rPr lang="sv-SE" baseline="30000" dirty="0"/>
              <a:t>3</a:t>
            </a:r>
            <a:r>
              <a:rPr lang="sv-SE" dirty="0"/>
              <a:t>, dm</a:t>
            </a:r>
            <a:r>
              <a:rPr lang="sv-SE" baseline="30000" dirty="0"/>
              <a:t>3</a:t>
            </a:r>
            <a:r>
              <a:rPr lang="sv-SE" dirty="0"/>
              <a:t>, cm</a:t>
            </a:r>
            <a:r>
              <a:rPr lang="sv-SE" baseline="30000" dirty="0"/>
              <a:t>3</a:t>
            </a:r>
            <a:r>
              <a:rPr lang="sv-SE" dirty="0"/>
              <a:t> och mm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0EC0ECE-65E9-B142-9670-5B44946B3A8E}"/>
              </a:ext>
            </a:extLst>
          </p:cNvPr>
          <p:cNvSpPr txBox="1"/>
          <p:nvPr/>
        </p:nvSpPr>
        <p:spPr>
          <a:xfrm>
            <a:off x="5752298" y="4108060"/>
            <a:ext cx="2777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Men volym kan också mätas i enheterna </a:t>
            </a:r>
          </a:p>
          <a:p>
            <a:r>
              <a:rPr lang="sv-SE" dirty="0"/>
              <a:t>en </a:t>
            </a:r>
            <a:r>
              <a:rPr lang="sv-SE" i="1" dirty="0"/>
              <a:t>liter </a:t>
            </a:r>
            <a:r>
              <a:rPr lang="sv-SE" dirty="0"/>
              <a:t>(1 liter), en </a:t>
            </a:r>
            <a:r>
              <a:rPr lang="sv-SE" i="1" dirty="0"/>
              <a:t>deciliter </a:t>
            </a:r>
            <a:r>
              <a:rPr lang="sv-SE" dirty="0"/>
              <a:t>(1 dl), en </a:t>
            </a:r>
            <a:r>
              <a:rPr lang="sv-SE" i="1" dirty="0"/>
              <a:t>centiliter </a:t>
            </a:r>
            <a:r>
              <a:rPr lang="sv-SE" dirty="0"/>
              <a:t>(1 cl) och en </a:t>
            </a:r>
            <a:r>
              <a:rPr lang="sv-SE" i="1" dirty="0"/>
              <a:t>milliliter </a:t>
            </a:r>
            <a:r>
              <a:rPr lang="sv-SE" dirty="0"/>
              <a:t>(1 ml).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A2221C7-462C-FE4B-936A-433E2A96F5D6}"/>
              </a:ext>
            </a:extLst>
          </p:cNvPr>
          <p:cNvSpPr/>
          <p:nvPr/>
        </p:nvSpPr>
        <p:spPr>
          <a:xfrm>
            <a:off x="2349498" y="3705676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  <a:cs typeface="Bradley Hand Bold"/>
              </a:rPr>
              <a:t>1 dm</a:t>
            </a:r>
            <a:r>
              <a:rPr lang="sv-SE" b="1" baseline="30000" dirty="0">
                <a:solidFill>
                  <a:srgbClr val="980002"/>
                </a:solidFill>
                <a:cs typeface="Bradley Hand Bold"/>
              </a:rPr>
              <a:t>3</a:t>
            </a:r>
            <a:endParaRPr lang="sv-SE" b="1" dirty="0">
              <a:solidFill>
                <a:srgbClr val="980002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AA2B8B6-0084-2344-B811-7A230AC5DA1E}"/>
              </a:ext>
            </a:extLst>
          </p:cNvPr>
          <p:cNvSpPr txBox="1"/>
          <p:nvPr/>
        </p:nvSpPr>
        <p:spPr>
          <a:xfrm>
            <a:off x="135281" y="4081576"/>
            <a:ext cx="308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Men mjölkpaketets volym är också lika med </a:t>
            </a:r>
            <a:r>
              <a:rPr lang="sv-SE" b="1" dirty="0">
                <a:solidFill>
                  <a:srgbClr val="980002"/>
                </a:solidFill>
              </a:rPr>
              <a:t>1 liter</a:t>
            </a:r>
            <a:r>
              <a:rPr lang="sv-SE" dirty="0"/>
              <a:t>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5CC90D4-68DD-964A-83BE-7F7DFC28625A}"/>
              </a:ext>
            </a:extLst>
          </p:cNvPr>
          <p:cNvSpPr/>
          <p:nvPr/>
        </p:nvSpPr>
        <p:spPr>
          <a:xfrm>
            <a:off x="373083" y="4727907"/>
            <a:ext cx="2353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Alltså är </a:t>
            </a:r>
            <a:r>
              <a:rPr lang="sv-SE" dirty="0">
                <a:solidFill>
                  <a:srgbClr val="980002"/>
                </a:solidFill>
                <a:cs typeface="Bradley Hand Bold"/>
              </a:rPr>
              <a:t>1 dm</a:t>
            </a:r>
            <a:r>
              <a:rPr lang="sv-SE" baseline="30000" dirty="0">
                <a:solidFill>
                  <a:srgbClr val="980002"/>
                </a:solidFill>
                <a:cs typeface="Bradley Hand Bold"/>
              </a:rPr>
              <a:t>3</a:t>
            </a:r>
            <a:r>
              <a:rPr lang="sv-SE" dirty="0">
                <a:solidFill>
                  <a:srgbClr val="980002"/>
                </a:solidFill>
                <a:cs typeface="Bradley Hand Bold"/>
              </a:rPr>
              <a:t> = 1 liter</a:t>
            </a:r>
            <a:r>
              <a:rPr lang="sv-SE" dirty="0">
                <a:cs typeface="Bradley Hand Bold"/>
              </a:rPr>
              <a:t>.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EACA3F4-FEF6-DF44-A9BD-4076C0D820B1}"/>
              </a:ext>
            </a:extLst>
          </p:cNvPr>
          <p:cNvSpPr/>
          <p:nvPr/>
        </p:nvSpPr>
        <p:spPr>
          <a:xfrm>
            <a:off x="509311" y="5087402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1 dm</a:t>
            </a:r>
            <a:r>
              <a:rPr lang="sv-SE" baseline="30000" dirty="0">
                <a:cs typeface="Bradley Hand Bold"/>
              </a:rPr>
              <a:t>3</a:t>
            </a:r>
            <a:r>
              <a:rPr lang="sv-SE" dirty="0">
                <a:cs typeface="Bradley Hand Bold"/>
              </a:rPr>
              <a:t> = 1 000 cm</a:t>
            </a:r>
            <a:r>
              <a:rPr lang="sv-SE" baseline="30000" dirty="0">
                <a:cs typeface="Bradley Hand Bold"/>
              </a:rPr>
              <a:t>3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69C0074-A178-4340-A0FA-2B48A99D10ED}"/>
              </a:ext>
            </a:extLst>
          </p:cNvPr>
          <p:cNvSpPr/>
          <p:nvPr/>
        </p:nvSpPr>
        <p:spPr>
          <a:xfrm>
            <a:off x="515044" y="5374238"/>
            <a:ext cx="176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1 liter = 1 000 ml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5236947-615C-7147-BE01-18ECDFC2C023}"/>
              </a:ext>
            </a:extLst>
          </p:cNvPr>
          <p:cNvSpPr/>
          <p:nvPr/>
        </p:nvSpPr>
        <p:spPr>
          <a:xfrm>
            <a:off x="343203" y="5835903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Alltså är </a:t>
            </a:r>
            <a:r>
              <a:rPr lang="sv-SE" dirty="0">
                <a:solidFill>
                  <a:srgbClr val="980002"/>
                </a:solidFill>
                <a:cs typeface="Bradley Hand Bold"/>
              </a:rPr>
              <a:t>1 cm</a:t>
            </a:r>
            <a:r>
              <a:rPr lang="sv-SE" baseline="30000" dirty="0">
                <a:solidFill>
                  <a:srgbClr val="980002"/>
                </a:solidFill>
                <a:cs typeface="Bradley Hand Bold"/>
              </a:rPr>
              <a:t>3</a:t>
            </a:r>
            <a:r>
              <a:rPr lang="sv-SE" dirty="0">
                <a:solidFill>
                  <a:srgbClr val="980002"/>
                </a:solidFill>
                <a:cs typeface="Bradley Hand Bold"/>
              </a:rPr>
              <a:t> = 1 ml</a:t>
            </a:r>
            <a:r>
              <a:rPr lang="sv-SE" dirty="0">
                <a:cs typeface="Bradley Hand Bold"/>
              </a:rPr>
              <a:t> .</a:t>
            </a:r>
            <a:r>
              <a:rPr lang="sv-SE" dirty="0">
                <a:solidFill>
                  <a:srgbClr val="980002"/>
                </a:solidFill>
                <a:cs typeface="Bradley Hand Bold"/>
              </a:rPr>
              <a:t> </a:t>
            </a:r>
            <a:endParaRPr lang="sv-SE" dirty="0">
              <a:solidFill>
                <a:srgbClr val="980002"/>
              </a:solidFill>
            </a:endParaRP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8A7E5DEC-C00A-7946-8C07-159AC3356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204" y="5743570"/>
            <a:ext cx="1428736" cy="799473"/>
          </a:xfrm>
          <a:prstGeom prst="rect">
            <a:avLst/>
          </a:prstGeom>
          <a:ln w="28575">
            <a:solidFill>
              <a:srgbClr val="980002"/>
            </a:solidFill>
          </a:ln>
        </p:spPr>
      </p:pic>
    </p:spTree>
    <p:extLst>
      <p:ext uri="{BB962C8B-B14F-4D97-AF65-F5344CB8AC3E}">
        <p14:creationId xmlns:p14="http://schemas.microsoft.com/office/powerpoint/2010/main" val="31462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48214" y="377425"/>
            <a:ext cx="7359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volymerna i kubikdecimeter. </a:t>
            </a:r>
          </a:p>
          <a:p>
            <a:endParaRPr lang="sv-SE" dirty="0"/>
          </a:p>
          <a:p>
            <a:r>
              <a:rPr lang="sv-SE" dirty="0"/>
              <a:t>a) 1 500 cm</a:t>
            </a:r>
            <a:r>
              <a:rPr lang="sv-SE" baseline="30000" dirty="0"/>
              <a:t>3		</a:t>
            </a:r>
            <a:r>
              <a:rPr lang="sv-SE" dirty="0"/>
              <a:t>b) 600 cm</a:t>
            </a:r>
            <a:r>
              <a:rPr lang="sv-SE" baseline="30000" dirty="0"/>
              <a:t>3		</a:t>
            </a:r>
            <a:r>
              <a:rPr lang="sv-SE" dirty="0"/>
              <a:t>c) 0,3 m</a:t>
            </a:r>
            <a:r>
              <a:rPr lang="sv-SE" baseline="30000" dirty="0"/>
              <a:t>3	</a:t>
            </a:r>
            <a:r>
              <a:rPr lang="sv-SE" dirty="0"/>
              <a:t>	d)  12 500 mm</a:t>
            </a:r>
            <a:r>
              <a:rPr lang="sv-SE" baseline="30000" dirty="0"/>
              <a:t>3</a:t>
            </a:r>
            <a:r>
              <a:rPr lang="sv-SE" dirty="0"/>
              <a:t>  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386846" y="1619154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737622" y="1619154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1 500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059827" y="1578706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1,5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A96F631F-4F21-5C41-8FF3-CCADCC4D756A}"/>
              </a:ext>
            </a:extLst>
          </p:cNvPr>
          <p:cNvSpPr txBox="1"/>
          <p:nvPr/>
        </p:nvSpPr>
        <p:spPr>
          <a:xfrm>
            <a:off x="1386846" y="1988486"/>
            <a:ext cx="49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1ECEB4B-3098-B448-AF81-285761A1FB7B}"/>
              </a:ext>
            </a:extLst>
          </p:cNvPr>
          <p:cNvSpPr/>
          <p:nvPr/>
        </p:nvSpPr>
        <p:spPr>
          <a:xfrm>
            <a:off x="1742529" y="1969671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600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C0FAB2A-5C77-DC45-9AEE-0C2A3C72BD73}"/>
              </a:ext>
            </a:extLst>
          </p:cNvPr>
          <p:cNvSpPr/>
          <p:nvPr/>
        </p:nvSpPr>
        <p:spPr>
          <a:xfrm>
            <a:off x="2899289" y="194975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0,6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2A947C12-C3E1-3D44-A0BA-008E5DF643CA}"/>
              </a:ext>
            </a:extLst>
          </p:cNvPr>
          <p:cNvSpPr txBox="1"/>
          <p:nvPr/>
        </p:nvSpPr>
        <p:spPr>
          <a:xfrm>
            <a:off x="1386846" y="2371121"/>
            <a:ext cx="49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 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B9CF36A-C712-B540-AEAE-44CFD59EDE0D}"/>
              </a:ext>
            </a:extLst>
          </p:cNvPr>
          <p:cNvSpPr/>
          <p:nvPr/>
        </p:nvSpPr>
        <p:spPr>
          <a:xfrm>
            <a:off x="1742529" y="2385766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 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3C68926-4AAB-FA4E-AB09-68770D7BBC73}"/>
              </a:ext>
            </a:extLst>
          </p:cNvPr>
          <p:cNvSpPr/>
          <p:nvPr/>
        </p:nvSpPr>
        <p:spPr>
          <a:xfrm>
            <a:off x="2735651" y="2354319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300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6CA8444A-8435-2B46-9FAB-88AAE6560DC3}"/>
              </a:ext>
            </a:extLst>
          </p:cNvPr>
          <p:cNvSpPr txBox="1"/>
          <p:nvPr/>
        </p:nvSpPr>
        <p:spPr>
          <a:xfrm>
            <a:off x="1386846" y="2722980"/>
            <a:ext cx="49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d)  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5C2E90C-7574-3E4B-A554-9E613FBC9BAB}"/>
              </a:ext>
            </a:extLst>
          </p:cNvPr>
          <p:cNvSpPr/>
          <p:nvPr/>
        </p:nvSpPr>
        <p:spPr>
          <a:xfrm>
            <a:off x="1737622" y="2739039"/>
            <a:ext cx="235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12 500 mm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2A1B8FF-F641-0E48-9B36-13B4F295AC49}"/>
              </a:ext>
            </a:extLst>
          </p:cNvPr>
          <p:cNvSpPr/>
          <p:nvPr/>
        </p:nvSpPr>
        <p:spPr>
          <a:xfrm>
            <a:off x="3311032" y="2717261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0,0125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75ADAB9-7D8A-0242-B76F-FA3ACC5734F9}"/>
              </a:ext>
            </a:extLst>
          </p:cNvPr>
          <p:cNvSpPr/>
          <p:nvPr/>
        </p:nvSpPr>
        <p:spPr>
          <a:xfrm>
            <a:off x="1022242" y="3349122"/>
            <a:ext cx="7359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volymerna i liter. </a:t>
            </a:r>
          </a:p>
          <a:p>
            <a:endParaRPr lang="sv-SE" dirty="0"/>
          </a:p>
          <a:p>
            <a:r>
              <a:rPr lang="sv-SE" dirty="0"/>
              <a:t>a) 4 dm</a:t>
            </a:r>
            <a:r>
              <a:rPr lang="sv-SE" baseline="30000" dirty="0"/>
              <a:t>3		</a:t>
            </a:r>
            <a:r>
              <a:rPr lang="sv-SE" dirty="0"/>
              <a:t>b) 1,5 m</a:t>
            </a:r>
            <a:r>
              <a:rPr lang="sv-SE" baseline="30000" dirty="0"/>
              <a:t>3		</a:t>
            </a:r>
            <a:r>
              <a:rPr lang="sv-SE" dirty="0"/>
              <a:t>c) 240 cm</a:t>
            </a:r>
            <a:r>
              <a:rPr lang="sv-SE" baseline="30000" dirty="0"/>
              <a:t>3	    </a:t>
            </a:r>
            <a:r>
              <a:rPr lang="sv-SE" dirty="0"/>
              <a:t>d) 330 000 mm</a:t>
            </a:r>
            <a:r>
              <a:rPr lang="sv-SE" baseline="30000" dirty="0"/>
              <a:t>3</a:t>
            </a:r>
            <a:r>
              <a:rPr lang="sv-SE" dirty="0"/>
              <a:t>  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57FC4A03-02B1-364B-94DE-BC50952751A8}"/>
              </a:ext>
            </a:extLst>
          </p:cNvPr>
          <p:cNvSpPr txBox="1"/>
          <p:nvPr/>
        </p:nvSpPr>
        <p:spPr>
          <a:xfrm>
            <a:off x="1385613" y="4604154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E36EE79-5E06-2445-A422-D5A04C461133}"/>
              </a:ext>
            </a:extLst>
          </p:cNvPr>
          <p:cNvSpPr/>
          <p:nvPr/>
        </p:nvSpPr>
        <p:spPr>
          <a:xfrm>
            <a:off x="1726366" y="4604154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dm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C6E0102-8140-074E-90FF-4CA15D9F9BA0}"/>
              </a:ext>
            </a:extLst>
          </p:cNvPr>
          <p:cNvSpPr/>
          <p:nvPr/>
        </p:nvSpPr>
        <p:spPr>
          <a:xfrm>
            <a:off x="2685254" y="4566189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liter</a:t>
            </a:r>
            <a:endParaRPr lang="sv-SE" dirty="0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6E1D88A3-66A0-B048-B53C-090454FF80E7}"/>
              </a:ext>
            </a:extLst>
          </p:cNvPr>
          <p:cNvSpPr txBox="1"/>
          <p:nvPr/>
        </p:nvSpPr>
        <p:spPr>
          <a:xfrm>
            <a:off x="1385612" y="4935856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 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EEE0BF49-7A65-7547-AC89-E523D4AD2667}"/>
              </a:ext>
            </a:extLst>
          </p:cNvPr>
          <p:cNvSpPr/>
          <p:nvPr/>
        </p:nvSpPr>
        <p:spPr>
          <a:xfrm>
            <a:off x="1767375" y="4935856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1,5 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1F611480-1A9C-F744-8F79-4FA3AC3EBBC9}"/>
              </a:ext>
            </a:extLst>
          </p:cNvPr>
          <p:cNvSpPr/>
          <p:nvPr/>
        </p:nvSpPr>
        <p:spPr>
          <a:xfrm>
            <a:off x="2809759" y="4912562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1 500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9C87D8B-C8F5-384E-BA5A-A43EC6ACA29C}"/>
              </a:ext>
            </a:extLst>
          </p:cNvPr>
          <p:cNvSpPr/>
          <p:nvPr/>
        </p:nvSpPr>
        <p:spPr>
          <a:xfrm>
            <a:off x="4214310" y="489442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1 500 liter</a:t>
            </a:r>
            <a:endParaRPr lang="sv-SE" dirty="0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1066F02-E167-AA41-9833-B866B305D094}"/>
              </a:ext>
            </a:extLst>
          </p:cNvPr>
          <p:cNvSpPr txBox="1"/>
          <p:nvPr/>
        </p:nvSpPr>
        <p:spPr>
          <a:xfrm>
            <a:off x="1409337" y="5281894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 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5411685-77DE-0E44-BFC7-357585853C0C}"/>
              </a:ext>
            </a:extLst>
          </p:cNvPr>
          <p:cNvSpPr/>
          <p:nvPr/>
        </p:nvSpPr>
        <p:spPr>
          <a:xfrm>
            <a:off x="1808384" y="5293541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240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10EDB520-DDCD-2C43-B67B-D9470AAD4E11}"/>
              </a:ext>
            </a:extLst>
          </p:cNvPr>
          <p:cNvSpPr/>
          <p:nvPr/>
        </p:nvSpPr>
        <p:spPr>
          <a:xfrm>
            <a:off x="3001111" y="5273493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240 ml 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67028655-C2CD-FD4C-BD43-F24D18ED5709}"/>
              </a:ext>
            </a:extLst>
          </p:cNvPr>
          <p:cNvSpPr/>
          <p:nvPr/>
        </p:nvSpPr>
        <p:spPr>
          <a:xfrm>
            <a:off x="4066732" y="5248745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0,24 liter</a:t>
            </a:r>
            <a:endParaRPr lang="sv-SE" dirty="0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F2704E5C-B84C-5E47-9CCF-97A8A287B947}"/>
              </a:ext>
            </a:extLst>
          </p:cNvPr>
          <p:cNvSpPr txBox="1"/>
          <p:nvPr/>
        </p:nvSpPr>
        <p:spPr>
          <a:xfrm>
            <a:off x="1409336" y="5651226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d)  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450EAF9A-14F5-3D43-9A11-3A7C1914B5E0}"/>
              </a:ext>
            </a:extLst>
          </p:cNvPr>
          <p:cNvSpPr/>
          <p:nvPr/>
        </p:nvSpPr>
        <p:spPr>
          <a:xfrm>
            <a:off x="1818468" y="564607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330 000 mm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5A626EAD-B664-C941-A05D-A66AFCDCA5E8}"/>
              </a:ext>
            </a:extLst>
          </p:cNvPr>
          <p:cNvSpPr/>
          <p:nvPr/>
        </p:nvSpPr>
        <p:spPr>
          <a:xfrm>
            <a:off x="3554641" y="5621441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330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is-IS" dirty="0">
                <a:latin typeface="Bradley Hand" pitchFamily="2" charset="77"/>
                <a:cs typeface="Bradley Hand Bold"/>
              </a:rPr>
              <a:t>=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E4460A20-0ED4-5344-8D02-0F8B57520CC5}"/>
              </a:ext>
            </a:extLst>
          </p:cNvPr>
          <p:cNvSpPr/>
          <p:nvPr/>
        </p:nvSpPr>
        <p:spPr>
          <a:xfrm>
            <a:off x="4742498" y="5599083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330 ml 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A0332779-3DEC-CB4E-B2AA-9C996B3AB9B3}"/>
              </a:ext>
            </a:extLst>
          </p:cNvPr>
          <p:cNvSpPr/>
          <p:nvPr/>
        </p:nvSpPr>
        <p:spPr>
          <a:xfrm>
            <a:off x="5789910" y="5580308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0,33 liter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8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26" grpId="0"/>
      <p:bldP spid="27" grpId="0"/>
      <p:bldP spid="2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319812" y="2553165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 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688823" y="217168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638727" y="2558801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3934499" y="2177208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499300" y="299931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618097" y="2988870"/>
            <a:ext cx="184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15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197517" y="2967491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675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942005" y="3837366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Volymen är 0,7 liter.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2319812" y="1759328"/>
            <a:ext cx="1210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=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566666" y="2184879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 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343750" y="2955118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700 ml =</a:t>
            </a:r>
            <a:endParaRPr lang="sv-SE" dirty="0"/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99F20228-8A67-1544-BB1E-A7B5568C3126}"/>
              </a:ext>
            </a:extLst>
          </p:cNvPr>
          <p:cNvGrpSpPr/>
          <p:nvPr/>
        </p:nvGrpSpPr>
        <p:grpSpPr>
          <a:xfrm>
            <a:off x="1942005" y="227332"/>
            <a:ext cx="5924649" cy="2134542"/>
            <a:chOff x="1942005" y="227332"/>
            <a:chExt cx="5924649" cy="2134542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942005" y="752708"/>
              <a:ext cx="3855343" cy="646331"/>
              <a:chOff x="995626" y="284091"/>
              <a:chExt cx="3855343" cy="64633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73433" y="284091"/>
                <a:ext cx="34775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volym har förpackningen? </a:t>
                </a:r>
              </a:p>
              <a:p>
                <a:r>
                  <a:rPr lang="sv-SE" dirty="0"/>
                  <a:t>Avrunda till tiondels liter.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5626" y="324519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205B02CC-60B2-994C-BBC2-030B5DB65FA3}"/>
                </a:ext>
              </a:extLst>
            </p:cNvPr>
            <p:cNvGrpSpPr/>
            <p:nvPr/>
          </p:nvGrpSpPr>
          <p:grpSpPr>
            <a:xfrm>
              <a:off x="5938660" y="227332"/>
              <a:ext cx="1927994" cy="2134542"/>
              <a:chOff x="4900361" y="758006"/>
              <a:chExt cx="1927994" cy="2134542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DA06EB0C-F554-194F-9F22-03EE1CCDE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0361" y="758006"/>
                <a:ext cx="1089571" cy="1885936"/>
              </a:xfrm>
              <a:prstGeom prst="rect">
                <a:avLst/>
              </a:prstGeom>
            </p:spPr>
          </p:pic>
          <p:grpSp>
            <p:nvGrpSpPr>
              <p:cNvPr id="51" name="Grupp 50">
                <a:extLst>
                  <a:ext uri="{FF2B5EF4-FFF2-40B4-BE49-F238E27FC236}">
                    <a16:creationId xmlns:a16="http://schemas.microsoft.com/office/drawing/2014/main" id="{A1360FA9-0063-BC4F-ADAB-C011D63AE75A}"/>
                  </a:ext>
                </a:extLst>
              </p:cNvPr>
              <p:cNvGrpSpPr/>
              <p:nvPr/>
            </p:nvGrpSpPr>
            <p:grpSpPr>
              <a:xfrm>
                <a:off x="5224731" y="903922"/>
                <a:ext cx="1603624" cy="1988626"/>
                <a:chOff x="3820421" y="3333340"/>
                <a:chExt cx="1603624" cy="1988626"/>
              </a:xfrm>
            </p:grpSpPr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2CB119FD-B724-5E41-8186-27CCDDA70CD7}"/>
                    </a:ext>
                  </a:extLst>
                </p:cNvPr>
                <p:cNvSpPr txBox="1"/>
                <p:nvPr/>
              </p:nvSpPr>
              <p:spPr>
                <a:xfrm>
                  <a:off x="4494726" y="3865473"/>
                  <a:ext cx="4213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15</a:t>
                  </a:r>
                </a:p>
              </p:txBody>
            </p:sp>
            <p:grpSp>
              <p:nvGrpSpPr>
                <p:cNvPr id="53" name="Grupp 52">
                  <a:extLst>
                    <a:ext uri="{FF2B5EF4-FFF2-40B4-BE49-F238E27FC236}">
                      <a16:creationId xmlns:a16="http://schemas.microsoft.com/office/drawing/2014/main" id="{24E006F8-C6EF-6B44-900C-97C36987C278}"/>
                    </a:ext>
                  </a:extLst>
                </p:cNvPr>
                <p:cNvGrpSpPr/>
                <p:nvPr/>
              </p:nvGrpSpPr>
              <p:grpSpPr>
                <a:xfrm>
                  <a:off x="3820421" y="3333340"/>
                  <a:ext cx="1603624" cy="1988626"/>
                  <a:chOff x="4148674" y="3294854"/>
                  <a:chExt cx="1603624" cy="1988626"/>
                </a:xfrm>
              </p:grpSpPr>
              <p:sp>
                <p:nvSpPr>
                  <p:cNvPr id="55" name="textruta 54">
                    <a:extLst>
                      <a:ext uri="{FF2B5EF4-FFF2-40B4-BE49-F238E27FC236}">
                        <a16:creationId xmlns:a16="http://schemas.microsoft.com/office/drawing/2014/main" id="{CFDCFF2F-000B-D643-B69A-A2F372416CF7}"/>
                      </a:ext>
                    </a:extLst>
                  </p:cNvPr>
                  <p:cNvSpPr txBox="1"/>
                  <p:nvPr/>
                </p:nvSpPr>
                <p:spPr>
                  <a:xfrm>
                    <a:off x="5111079" y="3294854"/>
                    <a:ext cx="6412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(cm)</a:t>
                    </a:r>
                  </a:p>
                </p:txBody>
              </p:sp>
              <p:sp>
                <p:nvSpPr>
                  <p:cNvPr id="56" name="textruta 55">
                    <a:extLst>
                      <a:ext uri="{FF2B5EF4-FFF2-40B4-BE49-F238E27FC236}">
                        <a16:creationId xmlns:a16="http://schemas.microsoft.com/office/drawing/2014/main" id="{7A0D6038-6983-A749-946D-FCDB6AFA8FBA}"/>
                      </a:ext>
                    </a:extLst>
                  </p:cNvPr>
                  <p:cNvSpPr txBox="1"/>
                  <p:nvPr/>
                </p:nvSpPr>
                <p:spPr>
                  <a:xfrm>
                    <a:off x="4148674" y="4914148"/>
                    <a:ext cx="3580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9</a:t>
                    </a:r>
                  </a:p>
                </p:txBody>
              </p:sp>
              <p:sp>
                <p:nvSpPr>
                  <p:cNvPr id="57" name="textruta 56">
                    <a:extLst>
                      <a:ext uri="{FF2B5EF4-FFF2-40B4-BE49-F238E27FC236}">
                        <a16:creationId xmlns:a16="http://schemas.microsoft.com/office/drawing/2014/main" id="{4FF66DB5-C9F4-9641-9C66-764F1548EDCE}"/>
                      </a:ext>
                    </a:extLst>
                  </p:cNvPr>
                  <p:cNvSpPr txBox="1"/>
                  <p:nvPr/>
                </p:nvSpPr>
                <p:spPr>
                  <a:xfrm>
                    <a:off x="4790469" y="4729482"/>
                    <a:ext cx="3327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5</a:t>
                    </a:r>
                  </a:p>
                </p:txBody>
              </p:sp>
            </p:grpSp>
          </p:grpSp>
        </p:grp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F5D19A63-446C-4C46-B09A-C1ED5A6C50BF}"/>
              </a:ext>
            </a:extLst>
          </p:cNvPr>
          <p:cNvSpPr/>
          <p:nvPr/>
        </p:nvSpPr>
        <p:spPr>
          <a:xfrm>
            <a:off x="6407827" y="2942745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0,7 liter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0" grpId="0"/>
      <p:bldP spid="31" grpId="0"/>
      <p:bldP spid="32" grpId="0"/>
      <p:bldP spid="37" grpId="0"/>
      <p:bldP spid="38" grpId="0"/>
      <p:bldP spid="28" grpId="0"/>
      <p:bldP spid="39" grpId="0"/>
      <p:bldP spid="5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398</Words>
  <Application>Microsoft Macintosh PowerPoint</Application>
  <PresentationFormat>Bildspel på skärmen (4:3)</PresentationFormat>
  <Paragraphs>87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56</cp:revision>
  <dcterms:created xsi:type="dcterms:W3CDTF">2017-04-14T14:34:39Z</dcterms:created>
  <dcterms:modified xsi:type="dcterms:W3CDTF">2018-08-11T12:23:10Z</dcterms:modified>
</cp:coreProperties>
</file>