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69" r:id="rId3"/>
    <p:sldId id="268" r:id="rId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178" autoAdjust="0"/>
  </p:normalViewPr>
  <p:slideViewPr>
    <p:cSldViewPr snapToGrid="0" snapToObjects="1">
      <p:cViewPr varScale="1">
        <p:scale>
          <a:sx n="115" d="100"/>
          <a:sy n="115" d="100"/>
        </p:scale>
        <p:origin x="15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2018-08-05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2.2				         Jämförelse och förändring</a:t>
            </a:r>
          </a:p>
        </p:txBody>
      </p:sp>
      <p:grpSp>
        <p:nvGrpSpPr>
          <p:cNvPr id="37" name="Grupp 36"/>
          <p:cNvGrpSpPr/>
          <p:nvPr/>
        </p:nvGrpSpPr>
        <p:grpSpPr>
          <a:xfrm>
            <a:off x="3233105" y="4805427"/>
            <a:ext cx="1013856" cy="638353"/>
            <a:chOff x="5774124" y="3681727"/>
            <a:chExt cx="577197" cy="638353"/>
          </a:xfrm>
        </p:grpSpPr>
        <p:grpSp>
          <p:nvGrpSpPr>
            <p:cNvPr id="38" name="Grupp 37"/>
            <p:cNvGrpSpPr>
              <a:grpSpLocks/>
            </p:cNvGrpSpPr>
            <p:nvPr/>
          </p:nvGrpSpPr>
          <p:grpSpPr bwMode="auto">
            <a:xfrm>
              <a:off x="5774124" y="3681727"/>
              <a:ext cx="371612" cy="638353"/>
              <a:chOff x="3986398" y="1882560"/>
              <a:chExt cx="372455" cy="637126"/>
            </a:xfrm>
          </p:grpSpPr>
          <p:sp>
            <p:nvSpPr>
              <p:cNvPr id="40" name="textruta 24"/>
              <p:cNvSpPr txBox="1">
                <a:spLocks noChangeArrowheads="1"/>
              </p:cNvSpPr>
              <p:nvPr/>
            </p:nvSpPr>
            <p:spPr bwMode="auto">
              <a:xfrm>
                <a:off x="4008481" y="1882560"/>
                <a:ext cx="30568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400</a:t>
                </a:r>
              </a:p>
            </p:txBody>
          </p:sp>
          <p:sp>
            <p:nvSpPr>
              <p:cNvPr id="41" name="textruta 25"/>
              <p:cNvSpPr txBox="1">
                <a:spLocks noChangeArrowheads="1"/>
              </p:cNvSpPr>
              <p:nvPr/>
            </p:nvSpPr>
            <p:spPr bwMode="auto">
              <a:xfrm>
                <a:off x="3986398" y="2151064"/>
                <a:ext cx="37245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4590</a:t>
                </a:r>
              </a:p>
            </p:txBody>
          </p:sp>
          <p:cxnSp>
            <p:nvCxnSpPr>
              <p:cNvPr id="42" name="Rak 41"/>
              <p:cNvCxnSpPr/>
              <p:nvPr/>
            </p:nvCxnSpPr>
            <p:spPr>
              <a:xfrm>
                <a:off x="4025158" y="2202961"/>
                <a:ext cx="29493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ruta 38"/>
            <p:cNvSpPr txBox="1"/>
            <p:nvPr/>
          </p:nvSpPr>
          <p:spPr>
            <a:xfrm>
              <a:off x="6095851" y="3798510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4" name="Rektangel 43"/>
          <p:cNvSpPr/>
          <p:nvPr/>
        </p:nvSpPr>
        <p:spPr>
          <a:xfrm>
            <a:off x="1840233" y="4932026"/>
            <a:ext cx="147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Höjningen är:</a:t>
            </a:r>
          </a:p>
        </p:txBody>
      </p:sp>
      <p:sp>
        <p:nvSpPr>
          <p:cNvPr id="46" name="textruta 24"/>
          <p:cNvSpPr txBox="1">
            <a:spLocks noChangeArrowheads="1"/>
          </p:cNvSpPr>
          <p:nvPr/>
        </p:nvSpPr>
        <p:spPr bwMode="auto">
          <a:xfrm>
            <a:off x="4072334" y="4939938"/>
            <a:ext cx="1221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+mn-lt"/>
                <a:cs typeface="Bradley Hand Bold"/>
              </a:rPr>
              <a:t>0,0871…  =</a:t>
            </a:r>
          </a:p>
        </p:txBody>
      </p:sp>
      <p:sp>
        <p:nvSpPr>
          <p:cNvPr id="47" name="textruta 24"/>
          <p:cNvSpPr txBox="1">
            <a:spLocks noChangeArrowheads="1"/>
          </p:cNvSpPr>
          <p:nvPr/>
        </p:nvSpPr>
        <p:spPr bwMode="auto">
          <a:xfrm>
            <a:off x="5275507" y="4932026"/>
            <a:ext cx="694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8,7 %</a:t>
            </a:r>
          </a:p>
        </p:txBody>
      </p:sp>
      <p:sp>
        <p:nvSpPr>
          <p:cNvPr id="48" name="Rektangel 47"/>
          <p:cNvSpPr/>
          <p:nvPr/>
        </p:nvSpPr>
        <p:spPr>
          <a:xfrm>
            <a:off x="202675" y="1401366"/>
            <a:ext cx="910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När man gör jämförelser eller beskriver förändringar så gör man det ofta med hjälp av procent. 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F563F0CD-A3B3-2E44-A6CC-3A8B66D8D3A7}"/>
              </a:ext>
            </a:extLst>
          </p:cNvPr>
          <p:cNvSpPr txBox="1"/>
          <p:nvPr/>
        </p:nvSpPr>
        <p:spPr>
          <a:xfrm>
            <a:off x="3610651" y="856305"/>
            <a:ext cx="240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Höjning och sänkning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5966E5A-7A9D-4546-A6AA-4ADC208E8BF6}"/>
              </a:ext>
            </a:extLst>
          </p:cNvPr>
          <p:cNvSpPr/>
          <p:nvPr/>
        </p:nvSpPr>
        <p:spPr>
          <a:xfrm>
            <a:off x="1021436" y="2447792"/>
            <a:ext cx="6298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då säga att förändringen, i detta fall höjningen, är 400 kr. 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EA9FD2F-5837-D741-ADF0-F57ADD2A171C}"/>
              </a:ext>
            </a:extLst>
          </p:cNvPr>
          <p:cNvSpPr/>
          <p:nvPr/>
        </p:nvSpPr>
        <p:spPr>
          <a:xfrm>
            <a:off x="1067995" y="2928826"/>
            <a:ext cx="575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använder oss då av sambandet: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9E3425-E7A6-D145-8C89-F8620E493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3" y="3431063"/>
            <a:ext cx="2518186" cy="802900"/>
          </a:xfrm>
          <a:prstGeom prst="rect">
            <a:avLst/>
          </a:prstGeom>
        </p:spPr>
      </p:pic>
      <p:sp>
        <p:nvSpPr>
          <p:cNvPr id="50" name="Rektangel 49">
            <a:extLst>
              <a:ext uri="{FF2B5EF4-FFF2-40B4-BE49-F238E27FC236}">
                <a16:creationId xmlns:a16="http://schemas.microsoft.com/office/drawing/2014/main" id="{687204DE-6AEE-1541-81AD-39EE3748D2D9}"/>
              </a:ext>
            </a:extLst>
          </p:cNvPr>
          <p:cNvSpPr/>
          <p:nvPr/>
        </p:nvSpPr>
        <p:spPr>
          <a:xfrm>
            <a:off x="3071538" y="3611522"/>
            <a:ext cx="2343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som här motsvaras av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45D516-0D36-5B41-A157-784770287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554" y="3431063"/>
            <a:ext cx="3655476" cy="784282"/>
          </a:xfrm>
          <a:prstGeom prst="rect">
            <a:avLst/>
          </a:prstGeom>
        </p:spPr>
      </p:pic>
      <p:sp>
        <p:nvSpPr>
          <p:cNvPr id="51" name="Rektangel 50">
            <a:extLst>
              <a:ext uri="{FF2B5EF4-FFF2-40B4-BE49-F238E27FC236}">
                <a16:creationId xmlns:a16="http://schemas.microsoft.com/office/drawing/2014/main" id="{226B3D88-D336-C541-AFC2-4E949FC993C4}"/>
              </a:ext>
            </a:extLst>
          </p:cNvPr>
          <p:cNvSpPr/>
          <p:nvPr/>
        </p:nvSpPr>
        <p:spPr>
          <a:xfrm>
            <a:off x="202675" y="1822319"/>
            <a:ext cx="141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Till exempel: 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815AAF6-7AD0-AC48-A91C-13DE1139AD1A}"/>
              </a:ext>
            </a:extLst>
          </p:cNvPr>
          <p:cNvGrpSpPr/>
          <p:nvPr/>
        </p:nvGrpSpPr>
        <p:grpSpPr>
          <a:xfrm>
            <a:off x="1021436" y="2045296"/>
            <a:ext cx="7886284" cy="755200"/>
            <a:chOff x="1021436" y="2045296"/>
            <a:chExt cx="7886284" cy="755200"/>
          </a:xfrm>
        </p:grpSpPr>
        <p:sp>
          <p:nvSpPr>
            <p:cNvPr id="29" name="Rektangel 28"/>
            <p:cNvSpPr/>
            <p:nvPr/>
          </p:nvSpPr>
          <p:spPr>
            <a:xfrm>
              <a:off x="1021436" y="2082754"/>
              <a:ext cx="57522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Priset på en flygbiljett höjs från 4 590 kr till 4 990 kr. </a:t>
              </a:r>
            </a:p>
            <a:p>
              <a:endParaRPr lang="sv-SE" dirty="0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534F973-6402-3345-BE39-F23045756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3292" y="2045296"/>
              <a:ext cx="1754428" cy="75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00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36" grpId="0"/>
      <p:bldP spid="43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917822" y="376832"/>
            <a:ext cx="579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procent är</a:t>
            </a:r>
          </a:p>
          <a:p>
            <a:endParaRPr lang="sv-SE" dirty="0"/>
          </a:p>
          <a:p>
            <a:pPr marL="342900" indent="-342900">
              <a:buAutoNum type="alphaLcParenR"/>
            </a:pPr>
            <a:r>
              <a:rPr lang="sv-SE" dirty="0"/>
              <a:t>  7 kr av 17 kr? Avrunda till hela procent.</a:t>
            </a:r>
          </a:p>
          <a:p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917822" y="1784270"/>
            <a:ext cx="4916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	3 </a:t>
            </a:r>
            <a:r>
              <a:rPr lang="sv-SE" dirty="0" err="1"/>
              <a:t>st</a:t>
            </a:r>
            <a:r>
              <a:rPr lang="sv-SE" dirty="0"/>
              <a:t> av 45 </a:t>
            </a:r>
            <a:r>
              <a:rPr lang="sv-SE" dirty="0" err="1"/>
              <a:t>st</a:t>
            </a:r>
            <a:r>
              <a:rPr lang="sv-SE" dirty="0"/>
              <a:t>? Avrunda till tiondels procent.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5893447" y="810438"/>
            <a:ext cx="689683" cy="628391"/>
            <a:chOff x="1665133" y="5287959"/>
            <a:chExt cx="689683" cy="628391"/>
          </a:xfrm>
        </p:grpSpPr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1665133" y="5287959"/>
              <a:ext cx="466794" cy="628391"/>
              <a:chOff x="3981113" y="1860997"/>
              <a:chExt cx="467852" cy="627182"/>
            </a:xfrm>
          </p:grpSpPr>
          <p:sp>
            <p:nvSpPr>
              <p:cNvPr id="10" name="textruta 24"/>
              <p:cNvSpPr txBox="1">
                <a:spLocks noChangeArrowheads="1"/>
              </p:cNvSpPr>
              <p:nvPr/>
            </p:nvSpPr>
            <p:spPr bwMode="auto">
              <a:xfrm>
                <a:off x="4025158" y="1860997"/>
                <a:ext cx="365027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7</a:t>
                </a:r>
              </a:p>
            </p:txBody>
          </p:sp>
          <p:sp>
            <p:nvSpPr>
              <p:cNvPr id="11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19557"/>
                <a:ext cx="467852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17</a:t>
                </a:r>
              </a:p>
            </p:txBody>
          </p:sp>
          <p:cxnSp>
            <p:nvCxnSpPr>
              <p:cNvPr id="12" name="Rak 11"/>
              <p:cNvCxnSpPr/>
              <p:nvPr/>
            </p:nvCxnSpPr>
            <p:spPr>
              <a:xfrm>
                <a:off x="4025158" y="2181248"/>
                <a:ext cx="33459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/>
            <p:cNvSpPr txBox="1"/>
            <p:nvPr/>
          </p:nvSpPr>
          <p:spPr>
            <a:xfrm>
              <a:off x="2016617" y="5434033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13" name="textruta 24"/>
          <p:cNvSpPr txBox="1">
            <a:spLocks noChangeArrowheads="1"/>
          </p:cNvSpPr>
          <p:nvPr/>
        </p:nvSpPr>
        <p:spPr bwMode="auto">
          <a:xfrm>
            <a:off x="6473865" y="936579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0,411</a:t>
            </a:r>
            <a:r>
              <a:rPr lang="is-IS" sz="1800" dirty="0">
                <a:latin typeface="Bradley Hand Bold"/>
                <a:cs typeface="Bradley Hand Bold"/>
              </a:rPr>
              <a:t>… ≈</a:t>
            </a:r>
            <a:endParaRPr lang="sv-SE" sz="1800" dirty="0">
              <a:latin typeface="Bradley Hand Bold"/>
              <a:cs typeface="Bradley Hand Bold"/>
            </a:endParaRPr>
          </a:p>
        </p:txBody>
      </p:sp>
      <p:sp>
        <p:nvSpPr>
          <p:cNvPr id="14" name="textruta 24"/>
          <p:cNvSpPr txBox="1">
            <a:spLocks noChangeArrowheads="1"/>
          </p:cNvSpPr>
          <p:nvPr/>
        </p:nvSpPr>
        <p:spPr bwMode="auto">
          <a:xfrm>
            <a:off x="7457373" y="926626"/>
            <a:ext cx="67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41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5816110" y="1616197"/>
            <a:ext cx="719846" cy="604918"/>
            <a:chOff x="1634970" y="5300285"/>
            <a:chExt cx="719846" cy="604918"/>
          </a:xfrm>
        </p:grpSpPr>
        <p:grpSp>
          <p:nvGrpSpPr>
            <p:cNvPr id="16" name="Grupp 15"/>
            <p:cNvGrpSpPr>
              <a:grpSpLocks/>
            </p:cNvGrpSpPr>
            <p:nvPr/>
          </p:nvGrpSpPr>
          <p:grpSpPr bwMode="auto">
            <a:xfrm>
              <a:off x="1634970" y="5300285"/>
              <a:ext cx="492443" cy="604918"/>
              <a:chOff x="3950881" y="1873299"/>
              <a:chExt cx="493559" cy="603754"/>
            </a:xfrm>
          </p:grpSpPr>
          <p:sp>
            <p:nvSpPr>
              <p:cNvPr id="18" name="textruta 24"/>
              <p:cNvSpPr txBox="1">
                <a:spLocks noChangeArrowheads="1"/>
              </p:cNvSpPr>
              <p:nvPr/>
            </p:nvSpPr>
            <p:spPr bwMode="auto">
              <a:xfrm>
                <a:off x="4025158" y="1873299"/>
                <a:ext cx="324591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3</a:t>
                </a:r>
              </a:p>
            </p:txBody>
          </p:sp>
          <p:sp>
            <p:nvSpPr>
              <p:cNvPr id="19" name="textruta 25"/>
              <p:cNvSpPr txBox="1">
                <a:spLocks noChangeArrowheads="1"/>
              </p:cNvSpPr>
              <p:nvPr/>
            </p:nvSpPr>
            <p:spPr bwMode="auto">
              <a:xfrm>
                <a:off x="3950881" y="2108431"/>
                <a:ext cx="493559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45</a:t>
                </a:r>
              </a:p>
            </p:txBody>
          </p:sp>
          <p:cxnSp>
            <p:nvCxnSpPr>
              <p:cNvPr id="20" name="Rak 19"/>
              <p:cNvCxnSpPr/>
              <p:nvPr/>
            </p:nvCxnSpPr>
            <p:spPr>
              <a:xfrm>
                <a:off x="4025158" y="2177616"/>
                <a:ext cx="33459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/>
            <p:cNvSpPr txBox="1"/>
            <p:nvPr/>
          </p:nvSpPr>
          <p:spPr>
            <a:xfrm>
              <a:off x="2016617" y="5434033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21" name="textruta 24"/>
          <p:cNvSpPr txBox="1">
            <a:spLocks noChangeArrowheads="1"/>
          </p:cNvSpPr>
          <p:nvPr/>
        </p:nvSpPr>
        <p:spPr bwMode="auto">
          <a:xfrm>
            <a:off x="6451640" y="1749945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0,0666</a:t>
            </a:r>
            <a:r>
              <a:rPr lang="is-IS" sz="1800" dirty="0">
                <a:latin typeface="Bradley Hand Bold"/>
                <a:cs typeface="Bradley Hand Bold"/>
              </a:rPr>
              <a:t>… ≈</a:t>
            </a:r>
            <a:endParaRPr lang="sv-SE" sz="1800" dirty="0">
              <a:latin typeface="Bradley Hand Bold"/>
              <a:cs typeface="Bradley Hand Bold"/>
            </a:endParaRPr>
          </a:p>
        </p:txBody>
      </p:sp>
      <p:sp>
        <p:nvSpPr>
          <p:cNvPr id="22" name="textruta 24"/>
          <p:cNvSpPr txBox="1">
            <a:spLocks noChangeArrowheads="1"/>
          </p:cNvSpPr>
          <p:nvPr/>
        </p:nvSpPr>
        <p:spPr bwMode="auto">
          <a:xfrm>
            <a:off x="7607509" y="1747328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6,7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2553755" y="3647318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Lön :  22 600 kr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1888628" y="4050985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Skatt (kr) :  7 000 kr 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1902306" y="4582215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Skatt (</a:t>
            </a:r>
            <a:r>
              <a:rPr lang="sv-SE" dirty="0">
                <a:cs typeface="Bradley Hand Bold"/>
              </a:rPr>
              <a:t>% ) 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29" name="Grupp 28"/>
          <p:cNvGrpSpPr/>
          <p:nvPr/>
        </p:nvGrpSpPr>
        <p:grpSpPr>
          <a:xfrm>
            <a:off x="3225624" y="4495948"/>
            <a:ext cx="1119338" cy="645944"/>
            <a:chOff x="1642131" y="5313306"/>
            <a:chExt cx="1119338" cy="645944"/>
          </a:xfrm>
        </p:grpSpPr>
        <p:grpSp>
          <p:nvGrpSpPr>
            <p:cNvPr id="30" name="Grupp 29"/>
            <p:cNvGrpSpPr>
              <a:grpSpLocks/>
            </p:cNvGrpSpPr>
            <p:nvPr/>
          </p:nvGrpSpPr>
          <p:grpSpPr bwMode="auto">
            <a:xfrm>
              <a:off x="1642131" y="5313306"/>
              <a:ext cx="930063" cy="645944"/>
              <a:chOff x="3958055" y="1886294"/>
              <a:chExt cx="932170" cy="644701"/>
            </a:xfrm>
          </p:grpSpPr>
          <p:sp>
            <p:nvSpPr>
              <p:cNvPr id="32" name="textruta 24"/>
              <p:cNvSpPr txBox="1">
                <a:spLocks noChangeArrowheads="1"/>
              </p:cNvSpPr>
              <p:nvPr/>
            </p:nvSpPr>
            <p:spPr bwMode="auto">
              <a:xfrm>
                <a:off x="4034904" y="1886294"/>
                <a:ext cx="742095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7000</a:t>
                </a:r>
              </a:p>
            </p:txBody>
          </p:sp>
          <p:sp>
            <p:nvSpPr>
              <p:cNvPr id="33" name="textruta 25"/>
              <p:cNvSpPr txBox="1">
                <a:spLocks noChangeArrowheads="1"/>
              </p:cNvSpPr>
              <p:nvPr/>
            </p:nvSpPr>
            <p:spPr bwMode="auto">
              <a:xfrm>
                <a:off x="3958055" y="2162374"/>
                <a:ext cx="932170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22 600</a:t>
                </a:r>
              </a:p>
            </p:txBody>
          </p:sp>
          <p:cxnSp>
            <p:nvCxnSpPr>
              <p:cNvPr id="34" name="Rak 33"/>
              <p:cNvCxnSpPr/>
              <p:nvPr/>
            </p:nvCxnSpPr>
            <p:spPr>
              <a:xfrm>
                <a:off x="4025158" y="2202961"/>
                <a:ext cx="71580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ruta 30"/>
            <p:cNvSpPr txBox="1"/>
            <p:nvPr/>
          </p:nvSpPr>
          <p:spPr>
            <a:xfrm>
              <a:off x="2423270" y="5413262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36" name="textruta 24"/>
          <p:cNvSpPr txBox="1">
            <a:spLocks noChangeArrowheads="1"/>
          </p:cNvSpPr>
          <p:nvPr/>
        </p:nvSpPr>
        <p:spPr bwMode="auto">
          <a:xfrm>
            <a:off x="4337999" y="4577884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0,309</a:t>
            </a:r>
            <a:r>
              <a:rPr lang="is-IS" sz="1800" dirty="0">
                <a:latin typeface="Bradley Hand Bold"/>
                <a:cs typeface="Bradley Hand Bold"/>
              </a:rPr>
              <a:t>… ≈</a:t>
            </a:r>
            <a:endParaRPr lang="sv-SE" sz="1800" dirty="0">
              <a:latin typeface="Bradley Hand Bold"/>
              <a:cs typeface="Bradley Hand Bold"/>
            </a:endParaRPr>
          </a:p>
        </p:txBody>
      </p:sp>
      <p:sp>
        <p:nvSpPr>
          <p:cNvPr id="37" name="textruta 24"/>
          <p:cNvSpPr txBox="1">
            <a:spLocks noChangeArrowheads="1"/>
          </p:cNvSpPr>
          <p:nvPr/>
        </p:nvSpPr>
        <p:spPr bwMode="auto">
          <a:xfrm>
            <a:off x="5381771" y="4559864"/>
            <a:ext cx="670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31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1654099" y="5493067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31 </a:t>
            </a:r>
            <a:r>
              <a:rPr lang="sv-SE" dirty="0">
                <a:cs typeface="Bradley Hand Bold"/>
              </a:rPr>
              <a:t>% av lönen dras i skatt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-9137" y="1096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7A87BC3-6498-3E43-96F1-DE35463F9F1D}"/>
              </a:ext>
            </a:extLst>
          </p:cNvPr>
          <p:cNvGrpSpPr/>
          <p:nvPr/>
        </p:nvGrpSpPr>
        <p:grpSpPr>
          <a:xfrm>
            <a:off x="584456" y="2766966"/>
            <a:ext cx="7797624" cy="713844"/>
            <a:chOff x="584456" y="2582299"/>
            <a:chExt cx="7797624" cy="713844"/>
          </a:xfrm>
        </p:grpSpPr>
        <p:sp>
          <p:nvSpPr>
            <p:cNvPr id="5" name="Rektangel 4"/>
            <p:cNvSpPr/>
            <p:nvPr/>
          </p:nvSpPr>
          <p:spPr>
            <a:xfrm>
              <a:off x="1031955" y="2649812"/>
              <a:ext cx="73501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Erika tjänar 22 600 kr i månaden. Av lönen dras 7 000 kr i skatt.</a:t>
              </a:r>
            </a:p>
            <a:p>
              <a:r>
                <a:rPr lang="sv-SE" dirty="0"/>
                <a:t>Hur många procent dras i skatt? Avrunda till hela procent.</a:t>
              </a:r>
            </a:p>
          </p:txBody>
        </p:sp>
        <p:pic>
          <p:nvPicPr>
            <p:cNvPr id="40" name="Bildobjekt 39">
              <a:extLst>
                <a:ext uri="{FF2B5EF4-FFF2-40B4-BE49-F238E27FC236}">
                  <a16:creationId xmlns:a16="http://schemas.microsoft.com/office/drawing/2014/main" id="{15EBD50F-B209-F44A-8377-AFA9AF156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456" y="2582299"/>
              <a:ext cx="447499" cy="52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0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3" grpId="0"/>
      <p:bldP spid="14" grpId="0"/>
      <p:bldP spid="21" grpId="0"/>
      <p:bldP spid="22" grpId="0"/>
      <p:bldP spid="23" grpId="0"/>
      <p:bldP spid="24" grpId="0"/>
      <p:bldP spid="2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03E5DBEE-8EC6-4349-AD1C-AF819DF24AE9}"/>
              </a:ext>
            </a:extLst>
          </p:cNvPr>
          <p:cNvGrpSpPr/>
          <p:nvPr/>
        </p:nvGrpSpPr>
        <p:grpSpPr>
          <a:xfrm>
            <a:off x="610642" y="133155"/>
            <a:ext cx="8241701" cy="1707671"/>
            <a:chOff x="610642" y="133155"/>
            <a:chExt cx="8241701" cy="1707671"/>
          </a:xfrm>
        </p:grpSpPr>
        <p:sp>
          <p:nvSpPr>
            <p:cNvPr id="3" name="Rektangel 2"/>
            <p:cNvSpPr/>
            <p:nvPr/>
          </p:nvSpPr>
          <p:spPr>
            <a:xfrm>
              <a:off x="1000125" y="182086"/>
              <a:ext cx="6413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Priset på en grill sänktes från 2 450 kr till 1 800 kr. Med hur många procent sänktes priset? Avrunda till hela procent. </a:t>
              </a:r>
            </a:p>
          </p:txBody>
        </p:sp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39507FA1-1FE8-114A-9A6D-E7F2FE667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642" y="133155"/>
              <a:ext cx="447499" cy="520700"/>
            </a:xfrm>
            <a:prstGeom prst="rect">
              <a:avLst/>
            </a:prstGeom>
          </p:spPr>
        </p:pic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331D300A-8228-D845-8A79-6134BEA3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925" y="263408"/>
              <a:ext cx="1577418" cy="1577418"/>
            </a:xfrm>
            <a:prstGeom prst="ellipse">
              <a:avLst/>
            </a:prstGeom>
          </p:spPr>
        </p:pic>
      </p:grpSp>
      <p:sp>
        <p:nvSpPr>
          <p:cNvPr id="31" name="textruta 30">
            <a:extLst>
              <a:ext uri="{FF2B5EF4-FFF2-40B4-BE49-F238E27FC236}">
                <a16:creationId xmlns:a16="http://schemas.microsoft.com/office/drawing/2014/main" id="{B7EE1D35-D8BB-0F45-96C5-A9DF4B3BCF4C}"/>
              </a:ext>
            </a:extLst>
          </p:cNvPr>
          <p:cNvSpPr txBox="1"/>
          <p:nvPr/>
        </p:nvSpPr>
        <p:spPr>
          <a:xfrm>
            <a:off x="1153278" y="1019509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från början :  2 450 kr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D1884F0A-81E9-BA4F-91C8-EBFBFEBB146A}"/>
              </a:ext>
            </a:extLst>
          </p:cNvPr>
          <p:cNvSpPr txBox="1"/>
          <p:nvPr/>
        </p:nvSpPr>
        <p:spPr>
          <a:xfrm>
            <a:off x="1162650" y="1471494"/>
            <a:ext cx="194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Sänkning (kr) :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1706452-60EA-A041-B13A-7A3D9957A9CA}"/>
              </a:ext>
            </a:extLst>
          </p:cNvPr>
          <p:cNvSpPr txBox="1"/>
          <p:nvPr/>
        </p:nvSpPr>
        <p:spPr>
          <a:xfrm>
            <a:off x="3010323" y="1471494"/>
            <a:ext cx="225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(2450 – 1800) kr  =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88CE14C-8715-3349-A739-5603197F6CA1}"/>
              </a:ext>
            </a:extLst>
          </p:cNvPr>
          <p:cNvSpPr txBox="1"/>
          <p:nvPr/>
        </p:nvSpPr>
        <p:spPr>
          <a:xfrm>
            <a:off x="5151567" y="1471494"/>
            <a:ext cx="10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650 kr 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578684D9-319A-B142-9800-7F613C6F997E}"/>
              </a:ext>
            </a:extLst>
          </p:cNvPr>
          <p:cNvSpPr txBox="1"/>
          <p:nvPr/>
        </p:nvSpPr>
        <p:spPr>
          <a:xfrm>
            <a:off x="1211684" y="1907381"/>
            <a:ext cx="214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Sänkning (</a:t>
            </a:r>
            <a:r>
              <a:rPr lang="sv-SE" dirty="0">
                <a:cs typeface="Bradley Hand Bold"/>
              </a:rPr>
              <a:t>% ) 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9E39C43C-1CE7-874F-A059-6A368AE786B2}"/>
              </a:ext>
            </a:extLst>
          </p:cNvPr>
          <p:cNvGrpSpPr/>
          <p:nvPr/>
        </p:nvGrpSpPr>
        <p:grpSpPr>
          <a:xfrm>
            <a:off x="3027130" y="1793333"/>
            <a:ext cx="1110395" cy="645944"/>
            <a:chOff x="1642131" y="5313306"/>
            <a:chExt cx="1110395" cy="645944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163E6558-CA22-2941-A263-17FD88BEF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2131" y="5313306"/>
              <a:ext cx="817093" cy="645944"/>
              <a:chOff x="3958055" y="1886294"/>
              <a:chExt cx="818944" cy="644701"/>
            </a:xfrm>
          </p:grpSpPr>
          <p:sp>
            <p:nvSpPr>
              <p:cNvPr id="40" name="textruta 24">
                <a:extLst>
                  <a:ext uri="{FF2B5EF4-FFF2-40B4-BE49-F238E27FC236}">
                    <a16:creationId xmlns:a16="http://schemas.microsoft.com/office/drawing/2014/main" id="{E722E0B4-90EE-954A-8EB3-CE849083F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4904" y="1886294"/>
                <a:ext cx="742095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650</a:t>
                </a:r>
              </a:p>
            </p:txBody>
          </p:sp>
          <p:sp>
            <p:nvSpPr>
              <p:cNvPr id="41" name="textruta 25">
                <a:extLst>
                  <a:ext uri="{FF2B5EF4-FFF2-40B4-BE49-F238E27FC236}">
                    <a16:creationId xmlns:a16="http://schemas.microsoft.com/office/drawing/2014/main" id="{2DE11495-5190-6743-8120-D1C50BA8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8055" y="2162374"/>
                <a:ext cx="740980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2450</a:t>
                </a:r>
              </a:p>
            </p:txBody>
          </p:sp>
          <p:cxnSp>
            <p:nvCxnSpPr>
              <p:cNvPr id="42" name="Rak 41">
                <a:extLst>
                  <a:ext uri="{FF2B5EF4-FFF2-40B4-BE49-F238E27FC236}">
                    <a16:creationId xmlns:a16="http://schemas.microsoft.com/office/drawing/2014/main" id="{D8CD1F35-04B8-434D-A589-97D03A48EA80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71580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3A7615F5-0C4C-8444-8623-4FDB129BECAF}"/>
                </a:ext>
              </a:extLst>
            </p:cNvPr>
            <p:cNvSpPr txBox="1"/>
            <p:nvPr/>
          </p:nvSpPr>
          <p:spPr>
            <a:xfrm>
              <a:off x="2414327" y="5477156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43" name="textruta 24">
            <a:extLst>
              <a:ext uri="{FF2B5EF4-FFF2-40B4-BE49-F238E27FC236}">
                <a16:creationId xmlns:a16="http://schemas.microsoft.com/office/drawing/2014/main" id="{DC805339-B149-DD43-93FA-A8602669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420" y="1931639"/>
            <a:ext cx="1176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0,265</a:t>
            </a:r>
            <a:r>
              <a:rPr lang="is-IS" sz="1800" dirty="0">
                <a:latin typeface="Bradley Hand Bold"/>
                <a:cs typeface="Bradley Hand Bold"/>
              </a:rPr>
              <a:t>… ≈</a:t>
            </a:r>
            <a:endParaRPr lang="sv-SE" sz="1800" dirty="0">
              <a:latin typeface="Bradley Hand Bold"/>
              <a:cs typeface="Bradley Hand Bold"/>
            </a:endParaRPr>
          </a:p>
        </p:txBody>
      </p:sp>
      <p:sp>
        <p:nvSpPr>
          <p:cNvPr id="45" name="textruta 24">
            <a:extLst>
              <a:ext uri="{FF2B5EF4-FFF2-40B4-BE49-F238E27FC236}">
                <a16:creationId xmlns:a16="http://schemas.microsoft.com/office/drawing/2014/main" id="{5652A1D1-9261-F74B-8ED8-D03B8287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431" y="1925945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27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0118DD49-75E5-6E45-A6B4-B1275F6ED4EF}"/>
              </a:ext>
            </a:extLst>
          </p:cNvPr>
          <p:cNvSpPr txBox="1"/>
          <p:nvPr/>
        </p:nvSpPr>
        <p:spPr>
          <a:xfrm>
            <a:off x="1304145" y="2659104"/>
            <a:ext cx="35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Priset sänktes med 27 </a:t>
            </a:r>
            <a:r>
              <a:rPr lang="sv-SE" dirty="0">
                <a:cs typeface="Bradley Hand Bold"/>
              </a:rPr>
              <a:t>%.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C0D02614-8692-964D-A13E-B7DAB3E64D6A}"/>
              </a:ext>
            </a:extLst>
          </p:cNvPr>
          <p:cNvSpPr txBox="1"/>
          <p:nvPr/>
        </p:nvSpPr>
        <p:spPr>
          <a:xfrm>
            <a:off x="784664" y="4727852"/>
            <a:ext cx="375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från början :  12,82 m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02F2B1D8-F55F-C648-A6FE-2612CA91BE61}"/>
              </a:ext>
            </a:extLst>
          </p:cNvPr>
          <p:cNvSpPr txBox="1"/>
          <p:nvPr/>
        </p:nvSpPr>
        <p:spPr>
          <a:xfrm>
            <a:off x="1412811" y="5076368"/>
            <a:ext cx="194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(m):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8F02E6DB-6DF9-1049-803B-3689FC515C0B}"/>
              </a:ext>
            </a:extLst>
          </p:cNvPr>
          <p:cNvSpPr txBox="1"/>
          <p:nvPr/>
        </p:nvSpPr>
        <p:spPr>
          <a:xfrm>
            <a:off x="2784893" y="5089219"/>
            <a:ext cx="275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(13,25 – 12,82) m  =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6CBD5B14-454C-4A4F-A06C-1F07C55D2BE1}"/>
              </a:ext>
            </a:extLst>
          </p:cNvPr>
          <p:cNvSpPr txBox="1"/>
          <p:nvPr/>
        </p:nvSpPr>
        <p:spPr>
          <a:xfrm>
            <a:off x="5097705" y="5068629"/>
            <a:ext cx="10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0,43 m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FBA41296-48CA-434C-B785-F22FB3353BA2}"/>
              </a:ext>
            </a:extLst>
          </p:cNvPr>
          <p:cNvSpPr txBox="1"/>
          <p:nvPr/>
        </p:nvSpPr>
        <p:spPr>
          <a:xfrm>
            <a:off x="1331205" y="5580329"/>
            <a:ext cx="169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</a:t>
            </a:r>
            <a:r>
              <a:rPr lang="sv-SE" dirty="0">
                <a:cs typeface="Bradley Hand Bold"/>
              </a:rPr>
              <a:t>% ) 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54" name="Grupp 53">
            <a:extLst>
              <a:ext uri="{FF2B5EF4-FFF2-40B4-BE49-F238E27FC236}">
                <a16:creationId xmlns:a16="http://schemas.microsoft.com/office/drawing/2014/main" id="{274EDE4D-4481-1248-9F63-CC50A6E37612}"/>
              </a:ext>
            </a:extLst>
          </p:cNvPr>
          <p:cNvGrpSpPr/>
          <p:nvPr/>
        </p:nvGrpSpPr>
        <p:grpSpPr>
          <a:xfrm>
            <a:off x="2918582" y="5486840"/>
            <a:ext cx="1218943" cy="630870"/>
            <a:chOff x="1709084" y="5321005"/>
            <a:chExt cx="1043442" cy="630870"/>
          </a:xfrm>
        </p:grpSpPr>
        <p:grpSp>
          <p:nvGrpSpPr>
            <p:cNvPr id="55" name="Grupp 54">
              <a:extLst>
                <a:ext uri="{FF2B5EF4-FFF2-40B4-BE49-F238E27FC236}">
                  <a16:creationId xmlns:a16="http://schemas.microsoft.com/office/drawing/2014/main" id="{88755446-552D-BE4D-B907-E4A966D49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084" y="5321005"/>
              <a:ext cx="802705" cy="630870"/>
              <a:chOff x="4025158" y="1893978"/>
              <a:chExt cx="804523" cy="629656"/>
            </a:xfrm>
          </p:grpSpPr>
          <p:sp>
            <p:nvSpPr>
              <p:cNvPr id="57" name="textruta 24">
                <a:extLst>
                  <a:ext uri="{FF2B5EF4-FFF2-40B4-BE49-F238E27FC236}">
                    <a16:creationId xmlns:a16="http://schemas.microsoft.com/office/drawing/2014/main" id="{CD80644A-4C9C-D845-A736-6CD44BD05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7586" y="1893978"/>
                <a:ext cx="742095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0,43</a:t>
                </a:r>
              </a:p>
            </p:txBody>
          </p:sp>
          <p:sp>
            <p:nvSpPr>
              <p:cNvPr id="58" name="textruta 25">
                <a:extLst>
                  <a:ext uri="{FF2B5EF4-FFF2-40B4-BE49-F238E27FC236}">
                    <a16:creationId xmlns:a16="http://schemas.microsoft.com/office/drawing/2014/main" id="{CFBC5D6F-B297-5B47-89AE-43A46B85C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441" y="2155013"/>
                <a:ext cx="674180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12,82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662FFF0F-D01E-B24D-9056-8ED9E59AD0AF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71580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D16BD45C-BBA0-2E4C-BE92-329419F9DC12}"/>
                </a:ext>
              </a:extLst>
            </p:cNvPr>
            <p:cNvSpPr txBox="1"/>
            <p:nvPr/>
          </p:nvSpPr>
          <p:spPr>
            <a:xfrm>
              <a:off x="2414327" y="5477156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60" name="textruta 24">
            <a:extLst>
              <a:ext uri="{FF2B5EF4-FFF2-40B4-BE49-F238E27FC236}">
                <a16:creationId xmlns:a16="http://schemas.microsoft.com/office/drawing/2014/main" id="{F78FE769-9331-844D-8A3E-E43D5378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204" y="5611753"/>
            <a:ext cx="1289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0,0335</a:t>
            </a:r>
            <a:r>
              <a:rPr lang="is-IS" sz="1800" dirty="0">
                <a:latin typeface="Bradley Hand Bold"/>
                <a:cs typeface="Bradley Hand Bold"/>
              </a:rPr>
              <a:t>… ≈</a:t>
            </a:r>
            <a:endParaRPr lang="sv-SE" sz="1800" dirty="0">
              <a:latin typeface="Bradley Hand Bold"/>
              <a:cs typeface="Bradley Hand Bold"/>
            </a:endParaRPr>
          </a:p>
        </p:txBody>
      </p:sp>
      <p:sp>
        <p:nvSpPr>
          <p:cNvPr id="61" name="textruta 24">
            <a:extLst>
              <a:ext uri="{FF2B5EF4-FFF2-40B4-BE49-F238E27FC236}">
                <a16:creationId xmlns:a16="http://schemas.microsoft.com/office/drawing/2014/main" id="{193C2A06-878E-074E-9EFD-E6155FD6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345" y="5580329"/>
            <a:ext cx="7537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3,4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27AB5B17-08B8-B24B-B8FB-25876B85AE64}"/>
              </a:ext>
            </a:extLst>
          </p:cNvPr>
          <p:cNvSpPr txBox="1"/>
          <p:nvPr/>
        </p:nvSpPr>
        <p:spPr>
          <a:xfrm>
            <a:off x="1290483" y="6373634"/>
            <a:ext cx="5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Alex ökade sitt personbästa med  3,4 </a:t>
            </a:r>
            <a:r>
              <a:rPr lang="sv-SE" dirty="0">
                <a:cs typeface="Bradley Hand Bold"/>
              </a:rPr>
              <a:t>%.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9BDCF777-5126-4B48-A712-D83688F8CCAF}"/>
              </a:ext>
            </a:extLst>
          </p:cNvPr>
          <p:cNvGrpSpPr/>
          <p:nvPr/>
        </p:nvGrpSpPr>
        <p:grpSpPr>
          <a:xfrm>
            <a:off x="737526" y="3430514"/>
            <a:ext cx="8114817" cy="1900002"/>
            <a:chOff x="737526" y="3430514"/>
            <a:chExt cx="8114817" cy="1900002"/>
          </a:xfrm>
        </p:grpSpPr>
        <p:grpSp>
          <p:nvGrpSpPr>
            <p:cNvPr id="23" name="Grupp 22"/>
            <p:cNvGrpSpPr/>
            <p:nvPr/>
          </p:nvGrpSpPr>
          <p:grpSpPr>
            <a:xfrm>
              <a:off x="737526" y="3430514"/>
              <a:ext cx="8114817" cy="1039687"/>
              <a:chOff x="790575" y="3312643"/>
              <a:chExt cx="7599845" cy="1039687"/>
            </a:xfrm>
          </p:grpSpPr>
          <p:sp>
            <p:nvSpPr>
              <p:cNvPr id="4" name="Rektangel 3"/>
              <p:cNvSpPr/>
              <p:nvPr/>
            </p:nvSpPr>
            <p:spPr>
              <a:xfrm>
                <a:off x="1127123" y="3429000"/>
                <a:ext cx="72632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På en tävling ökade Alex sitt personbästa i tresteg från 12,82 m till 13,25 m.</a:t>
                </a:r>
              </a:p>
              <a:p>
                <a:r>
                  <a:rPr lang="sv-SE" dirty="0"/>
                  <a:t>Med hur många procent ökade Alex sitt personbästa?</a:t>
                </a:r>
              </a:p>
              <a:p>
                <a:r>
                  <a:rPr lang="sv-SE" dirty="0"/>
                  <a:t>Avrunda till tiondels procent.</a:t>
                </a:r>
              </a:p>
            </p:txBody>
          </p:sp>
          <p:pic>
            <p:nvPicPr>
              <p:cNvPr id="22" name="Bildobjekt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0575" y="3312643"/>
                <a:ext cx="419100" cy="520700"/>
              </a:xfrm>
              <a:prstGeom prst="rect">
                <a:avLst/>
              </a:prstGeom>
            </p:spPr>
          </p:pic>
        </p:grpSp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4AD0DBEA-FCBC-9C40-9A70-23773CE27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68" r="8002"/>
            <a:stretch/>
          </p:blipFill>
          <p:spPr>
            <a:xfrm>
              <a:off x="7099964" y="3891532"/>
              <a:ext cx="1508760" cy="1438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069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312</Words>
  <Application>Microsoft Macintosh PowerPoint</Application>
  <PresentationFormat>Bildspel på skärmen (4:3)</PresentationFormat>
  <Paragraphs>65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27</cp:revision>
  <dcterms:created xsi:type="dcterms:W3CDTF">2017-04-14T14:35:34Z</dcterms:created>
  <dcterms:modified xsi:type="dcterms:W3CDTF">2018-08-05T17:02:43Z</dcterms:modified>
</cp:coreProperties>
</file>