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28" r:id="rId2"/>
    <p:sldId id="333" r:id="rId3"/>
    <p:sldId id="330" r:id="rId4"/>
    <p:sldId id="337" r:id="rId5"/>
    <p:sldId id="331" r:id="rId6"/>
    <p:sldId id="335" r:id="rId7"/>
    <p:sldId id="332" r:id="rId8"/>
    <p:sldId id="327" r:id="rId9"/>
    <p:sldId id="336" r:id="rId10"/>
    <p:sldId id="325" r:id="rId11"/>
    <p:sldId id="324" r:id="rId1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578" autoAdjust="0"/>
  </p:normalViewPr>
  <p:slideViewPr>
    <p:cSldViewPr snapToGrid="0" snapToObjects="1">
      <p:cViewPr varScale="1">
        <p:scale>
          <a:sx n="108" d="100"/>
          <a:sy n="108" d="100"/>
        </p:scale>
        <p:origin x="17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2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2018-08-02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10" Type="http://schemas.openxmlformats.org/officeDocument/2006/relationships/image" Target="../media/image1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/>
          <p:cNvSpPr txBox="1"/>
          <p:nvPr/>
        </p:nvSpPr>
        <p:spPr>
          <a:xfrm>
            <a:off x="1972977" y="1066708"/>
            <a:ext cx="524237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Bråket A förkortas med 5 och förlängs sen med 2. </a:t>
            </a:r>
          </a:p>
          <a:p>
            <a:r>
              <a:rPr lang="sv-SE" dirty="0">
                <a:latin typeface="+mn-lt"/>
              </a:rPr>
              <a:t>Då får man bråket B. Vilket bråk är störst, A eller B? 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2439697" y="2177894"/>
            <a:ext cx="430892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Är det något av påståendena som stämmer?</a:t>
            </a:r>
          </a:p>
        </p:txBody>
      </p:sp>
      <p:grpSp>
        <p:nvGrpSpPr>
          <p:cNvPr id="42" name="Grupp 41"/>
          <p:cNvGrpSpPr/>
          <p:nvPr/>
        </p:nvGrpSpPr>
        <p:grpSpPr>
          <a:xfrm>
            <a:off x="490235" y="2834028"/>
            <a:ext cx="2965484" cy="1888720"/>
            <a:chOff x="416811" y="3869960"/>
            <a:chExt cx="2965484" cy="1888720"/>
          </a:xfrm>
        </p:grpSpPr>
        <p:sp>
          <p:nvSpPr>
            <p:cNvPr id="17" name="Ellips 16"/>
            <p:cNvSpPr/>
            <p:nvPr/>
          </p:nvSpPr>
          <p:spPr>
            <a:xfrm>
              <a:off x="416811" y="3869960"/>
              <a:ext cx="2965484" cy="1105920"/>
            </a:xfrm>
            <a:prstGeom prst="wedgeEllipseCallout">
              <a:avLst>
                <a:gd name="adj1" fmla="val -36622"/>
                <a:gd name="adj2" fmla="val 6484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400" i="1" dirty="0"/>
                <a:t>Eftersom man förkortar med ett större tal än man förlänger med så är B mindre än A. </a:t>
              </a:r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416811" y="5235460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1146955" y="4478796"/>
            <a:ext cx="3217166" cy="1494754"/>
            <a:chOff x="1396478" y="4274830"/>
            <a:chExt cx="3217166" cy="1494754"/>
          </a:xfrm>
        </p:grpSpPr>
        <p:sp>
          <p:nvSpPr>
            <p:cNvPr id="18" name="Ellips 17"/>
            <p:cNvSpPr/>
            <p:nvPr/>
          </p:nvSpPr>
          <p:spPr>
            <a:xfrm>
              <a:off x="1396478" y="4274830"/>
              <a:ext cx="3217166" cy="782800"/>
            </a:xfrm>
            <a:prstGeom prst="wedgeEllipseCallout">
              <a:avLst>
                <a:gd name="adj1" fmla="val -36622"/>
                <a:gd name="adj2" fmla="val 6484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400" i="1" dirty="0"/>
                <a:t>Eftersom man förkortar först och förlänger sen så tror jag att B är lite större än A. </a:t>
              </a:r>
            </a:p>
          </p:txBody>
        </p:sp>
        <p:sp>
          <p:nvSpPr>
            <p:cNvPr id="37" name="textruta 36"/>
            <p:cNvSpPr txBox="1"/>
            <p:nvPr/>
          </p:nvSpPr>
          <p:spPr>
            <a:xfrm>
              <a:off x="1533731" y="5246364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4" name="Grupp 43"/>
          <p:cNvGrpSpPr/>
          <p:nvPr/>
        </p:nvGrpSpPr>
        <p:grpSpPr>
          <a:xfrm>
            <a:off x="4804107" y="2768055"/>
            <a:ext cx="3620982" cy="1797413"/>
            <a:chOff x="4367226" y="3700776"/>
            <a:chExt cx="3620982" cy="1797413"/>
          </a:xfrm>
        </p:grpSpPr>
        <p:sp>
          <p:nvSpPr>
            <p:cNvPr id="19" name="Ellips 18"/>
            <p:cNvSpPr/>
            <p:nvPr/>
          </p:nvSpPr>
          <p:spPr>
            <a:xfrm>
              <a:off x="4367226" y="3700776"/>
              <a:ext cx="3349813" cy="1218240"/>
            </a:xfrm>
            <a:prstGeom prst="wedgeEllipseCallout">
              <a:avLst>
                <a:gd name="adj1" fmla="val 43282"/>
                <a:gd name="adj2" fmla="val 6796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400" i="1" dirty="0"/>
                <a:t>Eftersom man förkortar och förlänger ändras inte bråkens värde så A är lika med B. </a:t>
              </a:r>
            </a:p>
          </p:txBody>
        </p:sp>
        <p:sp>
          <p:nvSpPr>
            <p:cNvPr id="38" name="textruta 37"/>
            <p:cNvSpPr txBox="1"/>
            <p:nvPr/>
          </p:nvSpPr>
          <p:spPr>
            <a:xfrm>
              <a:off x="7549692" y="4974969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5111714" y="4468436"/>
            <a:ext cx="2470789" cy="1774022"/>
            <a:chOff x="6149185" y="3604896"/>
            <a:chExt cx="2470789" cy="1774022"/>
          </a:xfrm>
        </p:grpSpPr>
        <p:sp>
          <p:nvSpPr>
            <p:cNvPr id="20" name="Ellips 19"/>
            <p:cNvSpPr/>
            <p:nvPr/>
          </p:nvSpPr>
          <p:spPr>
            <a:xfrm>
              <a:off x="6149185" y="3604896"/>
              <a:ext cx="2330125" cy="1105920"/>
            </a:xfrm>
            <a:prstGeom prst="wedgeEllipseCallout">
              <a:avLst>
                <a:gd name="adj1" fmla="val 33713"/>
                <a:gd name="adj2" fmla="val 79688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400" i="1" dirty="0"/>
                <a:t>Det beror på vilket bråk A är om B är större eller mindre. </a:t>
              </a:r>
            </a:p>
          </p:txBody>
        </p:sp>
        <p:sp>
          <p:nvSpPr>
            <p:cNvPr id="39" name="textruta 38"/>
            <p:cNvSpPr txBox="1"/>
            <p:nvPr/>
          </p:nvSpPr>
          <p:spPr>
            <a:xfrm>
              <a:off x="8181458" y="4855698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</a:t>
              </a:r>
            </a:p>
          </p:txBody>
        </p:sp>
      </p:grpSp>
      <p:sp>
        <p:nvSpPr>
          <p:cNvPr id="55" name="textruta 54"/>
          <p:cNvSpPr txBox="1"/>
          <p:nvPr/>
        </p:nvSpPr>
        <p:spPr>
          <a:xfrm>
            <a:off x="2661016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Vems påstående stämmer?</a:t>
            </a:r>
          </a:p>
        </p:txBody>
      </p: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290320" y="177907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Värdera och redovisa – guld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894385-1661-C24E-BB28-25D428D7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001" y="177907"/>
            <a:ext cx="1485015" cy="86373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5B9DA4C-4849-4743-A110-0A699DFE1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5188527"/>
            <a:ext cx="3539490" cy="1308539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407B98CB-6E0A-0D4B-B946-DD1A1243F415}"/>
              </a:ext>
            </a:extLst>
          </p:cNvPr>
          <p:cNvGrpSpPr/>
          <p:nvPr/>
        </p:nvGrpSpPr>
        <p:grpSpPr>
          <a:xfrm>
            <a:off x="845401" y="1221640"/>
            <a:ext cx="6106160" cy="3693319"/>
            <a:chOff x="845401" y="1221640"/>
            <a:chExt cx="6106160" cy="3693319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5F2F89A7-6FD4-1B4A-97BC-CADB264C57E5}"/>
                </a:ext>
              </a:extLst>
            </p:cNvPr>
            <p:cNvGrpSpPr/>
            <p:nvPr/>
          </p:nvGrpSpPr>
          <p:grpSpPr>
            <a:xfrm>
              <a:off x="845401" y="1221640"/>
              <a:ext cx="6106160" cy="3693319"/>
              <a:chOff x="845401" y="1221640"/>
              <a:chExt cx="6106160" cy="3693319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845401" y="1221640"/>
                <a:ext cx="6106160" cy="36933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dirty="0"/>
                  <a:t>De egyptiska faraonerna fick massor av guld med sig i gravarna. </a:t>
                </a:r>
                <a:r>
                  <a:rPr lang="sv-SE" dirty="0" err="1"/>
                  <a:t>Tutankhamuns</a:t>
                </a:r>
                <a:r>
                  <a:rPr lang="sv-SE" dirty="0"/>
                  <a:t> kista var av 24 karats guld och vägde 110 kg. </a:t>
                </a:r>
              </a:p>
              <a:p>
                <a:endParaRPr lang="sv-SE" dirty="0"/>
              </a:p>
              <a:p>
                <a:pPr>
                  <a:lnSpc>
                    <a:spcPct val="150000"/>
                  </a:lnSpc>
                </a:pPr>
                <a:r>
                  <a:rPr lang="sv-SE" dirty="0"/>
                  <a:t>Karat är en enhet som visar hur stor andel guld det är i ett föremål. 1 karat innebär att           av den totala vikten är guld. </a:t>
                </a:r>
              </a:p>
              <a:p>
                <a:endParaRPr lang="sv-SE" dirty="0"/>
              </a:p>
              <a:p>
                <a:r>
                  <a:rPr lang="sv-SE" dirty="0"/>
                  <a:t>Kistan var alltså helt gjord i guld. </a:t>
                </a:r>
              </a:p>
              <a:p>
                <a:endParaRPr lang="sv-SE" dirty="0"/>
              </a:p>
              <a:p>
                <a:r>
                  <a:rPr lang="sv-SE" dirty="0"/>
                  <a:t>Värdet på guld bestäms varje dag på de stora metallbörserna i London, Tokyo och New York. </a:t>
                </a:r>
              </a:p>
              <a:p>
                <a:endParaRPr lang="sv-SE" dirty="0"/>
              </a:p>
              <a:p>
                <a:r>
                  <a:rPr lang="sv-SE" dirty="0"/>
                  <a:t>Priset räknas i dollar/</a:t>
                </a:r>
                <a:r>
                  <a:rPr lang="sv-SE" dirty="0" err="1"/>
                  <a:t>troy</a:t>
                </a:r>
                <a:r>
                  <a:rPr lang="sv-SE" dirty="0"/>
                  <a:t> </a:t>
                </a:r>
                <a:r>
                  <a:rPr lang="sv-SE" dirty="0" err="1"/>
                  <a:t>ounce</a:t>
                </a:r>
                <a:r>
                  <a:rPr lang="sv-SE" dirty="0"/>
                  <a:t>. </a:t>
                </a:r>
              </a:p>
            </p:txBody>
          </p:sp>
          <p:grpSp>
            <p:nvGrpSpPr>
              <p:cNvPr id="7" name="Grupp 6">
                <a:extLst>
                  <a:ext uri="{FF2B5EF4-FFF2-40B4-BE49-F238E27FC236}">
                    <a16:creationId xmlns:a16="http://schemas.microsoft.com/office/drawing/2014/main" id="{7244851B-F92F-6A40-9C8B-EC90CAD502EC}"/>
                  </a:ext>
                </a:extLst>
              </p:cNvPr>
              <p:cNvGrpSpPr/>
              <p:nvPr/>
            </p:nvGrpSpPr>
            <p:grpSpPr>
              <a:xfrm>
                <a:off x="3553856" y="2437505"/>
                <a:ext cx="418704" cy="691733"/>
                <a:chOff x="3851764" y="1834034"/>
                <a:chExt cx="418704" cy="691733"/>
              </a:xfrm>
            </p:grpSpPr>
            <p:sp>
              <p:nvSpPr>
                <p:cNvPr id="9" name="textruta 8">
                  <a:extLst>
                    <a:ext uri="{FF2B5EF4-FFF2-40B4-BE49-F238E27FC236}">
                      <a16:creationId xmlns:a16="http://schemas.microsoft.com/office/drawing/2014/main" id="{B19810DA-9C9F-E545-A4D8-3011010716A6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10" name="textruta 9">
                  <a:extLst>
                    <a:ext uri="{FF2B5EF4-FFF2-40B4-BE49-F238E27FC236}">
                      <a16:creationId xmlns:a16="http://schemas.microsoft.com/office/drawing/2014/main" id="{07B3607F-A090-D049-880E-5E796A1B9080}"/>
                    </a:ext>
                  </a:extLst>
                </p:cNvPr>
                <p:cNvSpPr txBox="1"/>
                <p:nvPr/>
              </p:nvSpPr>
              <p:spPr>
                <a:xfrm>
                  <a:off x="3851764" y="2156435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24</a:t>
                  </a:r>
                </a:p>
              </p:txBody>
            </p:sp>
            <p:cxnSp>
              <p:nvCxnSpPr>
                <p:cNvPr id="11" name="Rak 10">
                  <a:extLst>
                    <a:ext uri="{FF2B5EF4-FFF2-40B4-BE49-F238E27FC236}">
                      <a16:creationId xmlns:a16="http://schemas.microsoft.com/office/drawing/2014/main" id="{1E2D3BBC-36A4-B149-AC3A-D8A60AFCD1AE}"/>
                    </a:ext>
                  </a:extLst>
                </p:cNvPr>
                <p:cNvCxnSpPr/>
                <p:nvPr/>
              </p:nvCxnSpPr>
              <p:spPr>
                <a:xfrm>
                  <a:off x="3910286" y="2156435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4EF58F4-5C3D-F84C-855D-E537324C0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87" t="14203" r="9059" b="8003"/>
            <a:stretch/>
          </p:blipFill>
          <p:spPr>
            <a:xfrm>
              <a:off x="4466122" y="4408371"/>
              <a:ext cx="1395663" cy="346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74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FDFE998A-05ED-1942-8A83-0DC5103F3859}"/>
              </a:ext>
            </a:extLst>
          </p:cNvPr>
          <p:cNvGrpSpPr/>
          <p:nvPr/>
        </p:nvGrpSpPr>
        <p:grpSpPr>
          <a:xfrm>
            <a:off x="1781540" y="223520"/>
            <a:ext cx="6985578" cy="1261419"/>
            <a:chOff x="1781540" y="223520"/>
            <a:chExt cx="6985578" cy="1261419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381AB29E-25C4-6340-9ABA-66E68C94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5699" y="223520"/>
              <a:ext cx="1261419" cy="1261419"/>
            </a:xfrm>
            <a:prstGeom prst="rect">
              <a:avLst/>
            </a:prstGeom>
          </p:spPr>
        </p:pic>
        <p:sp>
          <p:nvSpPr>
            <p:cNvPr id="9" name="textruta 8"/>
            <p:cNvSpPr txBox="1"/>
            <p:nvPr/>
          </p:nvSpPr>
          <p:spPr>
            <a:xfrm>
              <a:off x="1781540" y="223520"/>
              <a:ext cx="5929899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Annika har fått ett guldhalsband av sin mormor. Halsbandet är gjort i 18 karats guld och väger 160 g. Hur många gram guld är det i halsbandet? </a:t>
              </a:r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DBD371E2-728F-6640-B006-94E5DF6676CA}"/>
              </a:ext>
            </a:extLst>
          </p:cNvPr>
          <p:cNvSpPr txBox="1"/>
          <p:nvPr/>
        </p:nvSpPr>
        <p:spPr>
          <a:xfrm>
            <a:off x="2441939" y="1300480"/>
            <a:ext cx="46090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– Vilken lösning är bäst?</a:t>
            </a:r>
          </a:p>
          <a:p>
            <a:r>
              <a:rPr lang="sv-SE" dirty="0"/>
              <a:t>– Vilka brister ser du i de andra lösningarna?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50AEF6C-896A-6F48-96FB-808071A36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96" y="2063238"/>
            <a:ext cx="2312946" cy="280307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97230D5-7677-5748-9AFE-4BAD6064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21" y="2063238"/>
            <a:ext cx="3035687" cy="23957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981EA5F-62A0-564B-84CC-281C9064B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19" y="5100969"/>
            <a:ext cx="2551900" cy="162668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DD36CDF-C343-FA4E-8442-A1AF216C0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956" y="5100969"/>
            <a:ext cx="3465909" cy="143458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9162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825152" y="1897624"/>
            <a:ext cx="33262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– Vem har löst uppgiften korrekt?</a:t>
            </a:r>
          </a:p>
          <a:p>
            <a:r>
              <a:rPr lang="sv-SE" dirty="0"/>
              <a:t>– Vilka fel har de andra gjort?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23271" y="1018906"/>
            <a:ext cx="3328148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Hur mycket är </a:t>
            </a:r>
            <a:r>
              <a:rPr lang="sv-SE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10</a:t>
            </a:r>
            <a:r>
              <a:rPr lang="sv-SE" sz="2400" b="1" baseline="30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sv-SE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– 10</a:t>
            </a:r>
            <a:r>
              <a:rPr lang="sv-SE" sz="2400" b="1" baseline="30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2</a:t>
            </a:r>
            <a:r>
              <a:rPr lang="sv-SE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· 5 </a:t>
            </a:r>
            <a:r>
              <a:rPr lang="sv-SE" sz="2000" dirty="0"/>
              <a:t>? </a:t>
            </a:r>
            <a:endParaRPr lang="sv-SE" sz="24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670" y="601853"/>
            <a:ext cx="1264920" cy="1295772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661016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Vems metod är korrekt?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58D06F-ADAD-4141-B6C1-43CDDAF4CA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143" y="3235448"/>
            <a:ext cx="6772319" cy="6497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619482C-CC48-884F-B3B0-1815394F0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43" y="4045048"/>
            <a:ext cx="6855446" cy="65700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9024AB3-AE4D-1C47-A3EF-BA5F982F0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143" y="4861892"/>
            <a:ext cx="5052291" cy="71047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035D001-FF10-D94F-A7DE-E2A23B1FB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143" y="5732206"/>
            <a:ext cx="8026232" cy="67401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68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2013903" y="377694"/>
            <a:ext cx="565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Fyrfältsproblem – Vilket är talet?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142406DA-5C65-5940-959B-F5203045BB69}"/>
              </a:ext>
            </a:extLst>
          </p:cNvPr>
          <p:cNvGrpSpPr/>
          <p:nvPr/>
        </p:nvGrpSpPr>
        <p:grpSpPr>
          <a:xfrm>
            <a:off x="2670026" y="1355212"/>
            <a:ext cx="5500196" cy="2106791"/>
            <a:chOff x="2670026" y="1355212"/>
            <a:chExt cx="5500196" cy="2106791"/>
          </a:xfrm>
        </p:grpSpPr>
        <p:sp>
          <p:nvSpPr>
            <p:cNvPr id="3" name="textruta 2"/>
            <p:cNvSpPr txBox="1"/>
            <p:nvPr/>
          </p:nvSpPr>
          <p:spPr>
            <a:xfrm>
              <a:off x="2670026" y="1478825"/>
              <a:ext cx="3326267" cy="12003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Summan av ett tal och en femtedel av talet är lika med 51.</a:t>
              </a:r>
            </a:p>
            <a:p>
              <a:endParaRPr lang="sv-SE" dirty="0"/>
            </a:p>
            <a:p>
              <a:r>
                <a:rPr lang="sv-SE" dirty="0"/>
                <a:t> Vilket är talet? </a:t>
              </a:r>
            </a:p>
          </p:txBody>
        </p:sp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D7CFF386-6E3B-AF4A-B8A9-E79ADE4E1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2235" y="1355212"/>
              <a:ext cx="1607987" cy="2106791"/>
            </a:xfrm>
            <a:prstGeom prst="rect">
              <a:avLst/>
            </a:prstGeom>
          </p:spPr>
        </p:pic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FB960AC0-8A9D-894E-AAF4-01AC8AC7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03" y="3605069"/>
            <a:ext cx="4723493" cy="268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461"/>
            <a:ext cx="9156697" cy="5322432"/>
          </a:xfrm>
          <a:prstGeom prst="rect">
            <a:avLst/>
          </a:prstGeom>
          <a:ln w="19050" cmpd="sng">
            <a:solidFill>
              <a:srgbClr val="660066"/>
            </a:solidFill>
          </a:ln>
        </p:spPr>
      </p:pic>
      <p:sp>
        <p:nvSpPr>
          <p:cNvPr id="9" name="Rektangel 8"/>
          <p:cNvSpPr/>
          <p:nvPr/>
        </p:nvSpPr>
        <p:spPr>
          <a:xfrm>
            <a:off x="4670620" y="3426046"/>
            <a:ext cx="410169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400" dirty="0"/>
          </a:p>
          <a:p>
            <a:endParaRPr lang="sv-SE" sz="1400" dirty="0"/>
          </a:p>
          <a:p>
            <a:endParaRPr lang="sv-SE" sz="1000" dirty="0"/>
          </a:p>
          <a:p>
            <a:endParaRPr lang="sv-SE" sz="1050" i="1" dirty="0"/>
          </a:p>
          <a:p>
            <a:endParaRPr lang="sv-SE" sz="1000" dirty="0"/>
          </a:p>
          <a:p>
            <a:r>
              <a:rPr lang="sv-SE" sz="1400" dirty="0"/>
              <a:t>			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6" name="Rektangel 5"/>
          <p:cNvSpPr/>
          <p:nvPr/>
        </p:nvSpPr>
        <p:spPr>
          <a:xfrm>
            <a:off x="549624" y="1296066"/>
            <a:ext cx="4028191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sp>
        <p:nvSpPr>
          <p:cNvPr id="3" name="Rektangel 2"/>
          <p:cNvSpPr/>
          <p:nvPr/>
        </p:nvSpPr>
        <p:spPr>
          <a:xfrm>
            <a:off x="4670620" y="1282872"/>
            <a:ext cx="408432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sp>
        <p:nvSpPr>
          <p:cNvPr id="22" name="Rektangel 21"/>
          <p:cNvSpPr/>
          <p:nvPr/>
        </p:nvSpPr>
        <p:spPr>
          <a:xfrm>
            <a:off x="577439" y="3426046"/>
            <a:ext cx="397256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sp>
        <p:nvSpPr>
          <p:cNvPr id="74" name="Rektangel 73"/>
          <p:cNvSpPr/>
          <p:nvPr/>
        </p:nvSpPr>
        <p:spPr>
          <a:xfrm>
            <a:off x="5239766" y="3847143"/>
            <a:ext cx="3268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Den fjärde strategin kan vara </a:t>
            </a:r>
            <a:r>
              <a:rPr lang="sv-SE" sz="1400" i="1" dirty="0"/>
              <a:t>Tänk logiskt</a:t>
            </a:r>
            <a:r>
              <a:rPr lang="sv-SE" sz="1400" dirty="0"/>
              <a:t>. </a:t>
            </a:r>
          </a:p>
        </p:txBody>
      </p:sp>
      <p:sp>
        <p:nvSpPr>
          <p:cNvPr id="75" name="Rektangel 74"/>
          <p:cNvSpPr/>
          <p:nvPr/>
        </p:nvSpPr>
        <p:spPr>
          <a:xfrm>
            <a:off x="5023083" y="4217961"/>
            <a:ext cx="36052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Ett tal plus en femtedel av talet är lika med 51. Vi gör om talet till 5 femtedelar och adderar sen med 1 femtedel. Vi får då att 6 femtedelar av talet är lika med 51. 1 femtedel av talet är lika med 51 / 6 = 8,5. Talet är 5 ∙ 8,5 = 42,5.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C09DB10-5A40-DF42-8A46-DD5F682E6926}"/>
              </a:ext>
            </a:extLst>
          </p:cNvPr>
          <p:cNvSpPr/>
          <p:nvPr/>
        </p:nvSpPr>
        <p:spPr>
          <a:xfrm>
            <a:off x="987645" y="2554979"/>
            <a:ext cx="3272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n-lt"/>
              </a:rPr>
              <a:t>Det betyder att 1/5 av talet är 51 / 6 = 8,5. </a:t>
            </a:r>
            <a:endParaRPr lang="sv-SE" sz="1400" dirty="0">
              <a:effectLst/>
              <a:latin typeface="+mn-lt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B54F12D-EDE8-9341-B1D8-427494527E03}"/>
              </a:ext>
            </a:extLst>
          </p:cNvPr>
          <p:cNvGrpSpPr/>
          <p:nvPr/>
        </p:nvGrpSpPr>
        <p:grpSpPr>
          <a:xfrm>
            <a:off x="1820973" y="1515680"/>
            <a:ext cx="1166648" cy="659482"/>
            <a:chOff x="1820973" y="1515680"/>
            <a:chExt cx="1166648" cy="659482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B867B316-6F3C-4E41-933A-520F5C968185}"/>
                </a:ext>
              </a:extLst>
            </p:cNvPr>
            <p:cNvGrpSpPr/>
            <p:nvPr/>
          </p:nvGrpSpPr>
          <p:grpSpPr>
            <a:xfrm>
              <a:off x="1820973" y="1770785"/>
              <a:ext cx="1166648" cy="404377"/>
              <a:chOff x="920706" y="1804732"/>
              <a:chExt cx="1166648" cy="404377"/>
            </a:xfrm>
          </p:grpSpPr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918A5DE4-0E00-8C40-8928-1D92EC3A9CD3}"/>
                  </a:ext>
                </a:extLst>
              </p:cNvPr>
              <p:cNvSpPr/>
              <p:nvPr/>
            </p:nvSpPr>
            <p:spPr>
              <a:xfrm>
                <a:off x="920706" y="1804732"/>
                <a:ext cx="1166648" cy="39478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BF048281-5C2E-4346-9EC3-1E2BF770D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158" y="1814328"/>
                <a:ext cx="0" cy="3947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5865B708-3762-6B49-B696-8A49245CC9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7259" y="1814328"/>
                <a:ext cx="0" cy="3947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87A60921-0489-A245-9CE7-433BECA7EC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6763" y="1808874"/>
                <a:ext cx="0" cy="3947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2F113524-7E1B-7440-957F-9885942905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29" y="1814328"/>
                <a:ext cx="0" cy="3947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B6CC700-E102-8242-B90A-FF97975AFC86}"/>
                </a:ext>
              </a:extLst>
            </p:cNvPr>
            <p:cNvSpPr/>
            <p:nvPr/>
          </p:nvSpPr>
          <p:spPr>
            <a:xfrm>
              <a:off x="2204299" y="1515680"/>
              <a:ext cx="5367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dirty="0"/>
                <a:t>Talet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399418B-AA1C-3F4B-828C-0CB1FD86BC2A}"/>
              </a:ext>
            </a:extLst>
          </p:cNvPr>
          <p:cNvGrpSpPr/>
          <p:nvPr/>
        </p:nvGrpSpPr>
        <p:grpSpPr>
          <a:xfrm>
            <a:off x="3021083" y="1770785"/>
            <a:ext cx="1399988" cy="394781"/>
            <a:chOff x="3021083" y="1770785"/>
            <a:chExt cx="1399988" cy="39478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0B4981E6-3CCD-6B49-9C48-D23FA7646AD8}"/>
                </a:ext>
              </a:extLst>
            </p:cNvPr>
            <p:cNvSpPr/>
            <p:nvPr/>
          </p:nvSpPr>
          <p:spPr>
            <a:xfrm>
              <a:off x="3021083" y="1770785"/>
              <a:ext cx="228388" cy="3947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33214C7A-BB1A-3847-B484-1B0604EA80ED}"/>
                </a:ext>
              </a:extLst>
            </p:cNvPr>
            <p:cNvSpPr/>
            <p:nvPr/>
          </p:nvSpPr>
          <p:spPr>
            <a:xfrm>
              <a:off x="3202789" y="1793660"/>
              <a:ext cx="1218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dirty="0"/>
                <a:t>&lt;- 1/5 av Talet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58A2F38D-2EE3-1B4D-83A8-D6098CD1E568}"/>
              </a:ext>
            </a:extLst>
          </p:cNvPr>
          <p:cNvGrpSpPr/>
          <p:nvPr/>
        </p:nvGrpSpPr>
        <p:grpSpPr>
          <a:xfrm>
            <a:off x="1841670" y="2213599"/>
            <a:ext cx="1444100" cy="434020"/>
            <a:chOff x="1841670" y="2213599"/>
            <a:chExt cx="1444100" cy="434020"/>
          </a:xfrm>
        </p:grpSpPr>
        <p:sp>
          <p:nvSpPr>
            <p:cNvPr id="13" name="Vänster klammerparentes 12">
              <a:extLst>
                <a:ext uri="{FF2B5EF4-FFF2-40B4-BE49-F238E27FC236}">
                  <a16:creationId xmlns:a16="http://schemas.microsoft.com/office/drawing/2014/main" id="{B9B86D7A-4D01-BE40-8841-F1CCFBD4421E}"/>
                </a:ext>
              </a:extLst>
            </p:cNvPr>
            <p:cNvSpPr/>
            <p:nvPr/>
          </p:nvSpPr>
          <p:spPr>
            <a:xfrm rot="16200000">
              <a:off x="2480877" y="1574392"/>
              <a:ext cx="165686" cy="1444100"/>
            </a:xfrm>
            <a:prstGeom prst="leftBrace">
              <a:avLst>
                <a:gd name="adj1" fmla="val 8333"/>
                <a:gd name="adj2" fmla="val 50935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E7F0F415-17C0-3141-A5C6-99A2E8D593C2}"/>
                </a:ext>
              </a:extLst>
            </p:cNvPr>
            <p:cNvSpPr/>
            <p:nvPr/>
          </p:nvSpPr>
          <p:spPr>
            <a:xfrm>
              <a:off x="2372725" y="2339842"/>
              <a:ext cx="3674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dirty="0"/>
                <a:t>51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29E0F8FC-5C9F-0540-8D7B-A0302FF19704}"/>
              </a:ext>
            </a:extLst>
          </p:cNvPr>
          <p:cNvSpPr/>
          <p:nvPr/>
        </p:nvSpPr>
        <p:spPr>
          <a:xfrm>
            <a:off x="987645" y="2799811"/>
            <a:ext cx="1783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Talet är 5 ∙ 8,5 = 42,5. 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B3934B56-AE9C-C84C-B4A4-600BBEBE4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47" y="3633765"/>
            <a:ext cx="1817548" cy="218418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CBA9E746-1F99-B147-A433-C58FD6DAE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541" y="1335633"/>
            <a:ext cx="1290278" cy="194369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031DABD3-4CEF-5D43-9862-3D0F6612F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551" y="1332357"/>
            <a:ext cx="1925075" cy="220282"/>
          </a:xfrm>
          <a:prstGeom prst="rect">
            <a:avLst/>
          </a:prstGeom>
        </p:spPr>
      </p:pic>
      <p:grpSp>
        <p:nvGrpSpPr>
          <p:cNvPr id="32" name="Grupp 31">
            <a:extLst>
              <a:ext uri="{FF2B5EF4-FFF2-40B4-BE49-F238E27FC236}">
                <a16:creationId xmlns:a16="http://schemas.microsoft.com/office/drawing/2014/main" id="{664FE72C-1412-8D45-B98F-DCAF70E21410}"/>
              </a:ext>
            </a:extLst>
          </p:cNvPr>
          <p:cNvGrpSpPr/>
          <p:nvPr/>
        </p:nvGrpSpPr>
        <p:grpSpPr>
          <a:xfrm>
            <a:off x="4900546" y="1747923"/>
            <a:ext cx="2856272" cy="311840"/>
            <a:chOff x="4786287" y="1785828"/>
            <a:chExt cx="2856272" cy="311840"/>
          </a:xfrm>
        </p:grpSpPr>
        <p:sp>
          <p:nvSpPr>
            <p:cNvPr id="72" name="Rektangel 71"/>
            <p:cNvSpPr/>
            <p:nvPr/>
          </p:nvSpPr>
          <p:spPr>
            <a:xfrm>
              <a:off x="4786287" y="1789891"/>
              <a:ext cx="5550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Talet</a:t>
              </a: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A92475BE-CB26-0B45-8218-4A0B0B133E14}"/>
                </a:ext>
              </a:extLst>
            </p:cNvPr>
            <p:cNvSpPr/>
            <p:nvPr/>
          </p:nvSpPr>
          <p:spPr>
            <a:xfrm>
              <a:off x="5472892" y="1789890"/>
              <a:ext cx="10661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1/5 av talet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AA252674-3DA4-2842-8808-9C61119663E3}"/>
                </a:ext>
              </a:extLst>
            </p:cNvPr>
            <p:cNvSpPr/>
            <p:nvPr/>
          </p:nvSpPr>
          <p:spPr>
            <a:xfrm>
              <a:off x="6576453" y="1785828"/>
              <a:ext cx="10661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Summa</a:t>
              </a:r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570C0156-5065-9E44-B025-FFADE91CDD44}"/>
              </a:ext>
            </a:extLst>
          </p:cNvPr>
          <p:cNvSpPr/>
          <p:nvPr/>
        </p:nvSpPr>
        <p:spPr>
          <a:xfrm>
            <a:off x="7376395" y="1986093"/>
            <a:ext cx="693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För lite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3445255C-FAB7-8541-A74B-E69BF3ABBB9E}"/>
              </a:ext>
            </a:extLst>
          </p:cNvPr>
          <p:cNvSpPr/>
          <p:nvPr/>
        </p:nvSpPr>
        <p:spPr>
          <a:xfrm>
            <a:off x="4946083" y="1995917"/>
            <a:ext cx="409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40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C740CAB8-57B1-B04F-954C-1994E2AEFC56}"/>
              </a:ext>
            </a:extLst>
          </p:cNvPr>
          <p:cNvSpPr/>
          <p:nvPr/>
        </p:nvSpPr>
        <p:spPr>
          <a:xfrm>
            <a:off x="5887112" y="1995917"/>
            <a:ext cx="409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8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D410E92-A749-7447-A00B-65FFBF98E63D}"/>
              </a:ext>
            </a:extLst>
          </p:cNvPr>
          <p:cNvSpPr/>
          <p:nvPr/>
        </p:nvSpPr>
        <p:spPr>
          <a:xfrm>
            <a:off x="6825695" y="1986092"/>
            <a:ext cx="409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48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A61EDF2-495E-6E45-BCDA-D559F9560AA1}"/>
              </a:ext>
            </a:extLst>
          </p:cNvPr>
          <p:cNvSpPr/>
          <p:nvPr/>
        </p:nvSpPr>
        <p:spPr>
          <a:xfrm>
            <a:off x="4946768" y="2225396"/>
            <a:ext cx="409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45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62C4293B-1AE0-944C-9A0D-582896B2F3E3}"/>
              </a:ext>
            </a:extLst>
          </p:cNvPr>
          <p:cNvSpPr/>
          <p:nvPr/>
        </p:nvSpPr>
        <p:spPr>
          <a:xfrm>
            <a:off x="5884666" y="2225395"/>
            <a:ext cx="409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9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DC313F38-4CB0-BB41-A594-7CD2EDA70D5F}"/>
              </a:ext>
            </a:extLst>
          </p:cNvPr>
          <p:cNvSpPr/>
          <p:nvPr/>
        </p:nvSpPr>
        <p:spPr>
          <a:xfrm>
            <a:off x="6825695" y="2226738"/>
            <a:ext cx="409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54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463EAD09-5E90-884A-ABF2-5EF7BDF79F7A}"/>
              </a:ext>
            </a:extLst>
          </p:cNvPr>
          <p:cNvSpPr/>
          <p:nvPr/>
        </p:nvSpPr>
        <p:spPr>
          <a:xfrm>
            <a:off x="7376395" y="2225802"/>
            <a:ext cx="980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För mycket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7B0C8237-8331-4F4C-A5C6-4B196A2FDEAC}"/>
              </a:ext>
            </a:extLst>
          </p:cNvPr>
          <p:cNvSpPr/>
          <p:nvPr/>
        </p:nvSpPr>
        <p:spPr>
          <a:xfrm>
            <a:off x="4946082" y="2484231"/>
            <a:ext cx="509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42,5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E1155E8B-5B47-5042-9812-1ECF41E17C80}"/>
              </a:ext>
            </a:extLst>
          </p:cNvPr>
          <p:cNvSpPr/>
          <p:nvPr/>
        </p:nvSpPr>
        <p:spPr>
          <a:xfrm>
            <a:off x="5885889" y="2478583"/>
            <a:ext cx="409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8,5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B3A4FD1A-4C4E-FD4D-B5DC-78C492C92229}"/>
              </a:ext>
            </a:extLst>
          </p:cNvPr>
          <p:cNvSpPr/>
          <p:nvPr/>
        </p:nvSpPr>
        <p:spPr>
          <a:xfrm>
            <a:off x="6825695" y="2466983"/>
            <a:ext cx="409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51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7BD5DCF5-13F6-BC43-8CCB-6412E3B19C73}"/>
              </a:ext>
            </a:extLst>
          </p:cNvPr>
          <p:cNvSpPr/>
          <p:nvPr/>
        </p:nvSpPr>
        <p:spPr>
          <a:xfrm>
            <a:off x="7386932" y="2459417"/>
            <a:ext cx="849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Stämmer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BF90824-5808-414C-A3A9-89375AC9AD6B}"/>
              </a:ext>
            </a:extLst>
          </p:cNvPr>
          <p:cNvSpPr/>
          <p:nvPr/>
        </p:nvSpPr>
        <p:spPr>
          <a:xfrm>
            <a:off x="4949244" y="2920049"/>
            <a:ext cx="1169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Talet är 42,5. 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8912532B-B65D-124A-86C9-CC697CC04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760" y="4200761"/>
            <a:ext cx="803161" cy="365297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A7C06744-00BB-794C-A3BE-A813A842A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5047" y="4566058"/>
            <a:ext cx="1002678" cy="173815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D8106D06-71C7-A245-8B2B-1D4D2780B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1529" y="4779861"/>
            <a:ext cx="682392" cy="173793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7172B599-5FD4-BE4E-BCEF-E5EDF907E3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879" y="4973789"/>
            <a:ext cx="610619" cy="159667"/>
          </a:xfrm>
          <a:prstGeom prst="rect">
            <a:avLst/>
          </a:prstGeom>
        </p:spPr>
      </p:pic>
      <p:sp>
        <p:nvSpPr>
          <p:cNvPr id="76" name="Rektangel 75">
            <a:extLst>
              <a:ext uri="{FF2B5EF4-FFF2-40B4-BE49-F238E27FC236}">
                <a16:creationId xmlns:a16="http://schemas.microsoft.com/office/drawing/2014/main" id="{10EA2AEB-8729-B54F-8276-810C0E601215}"/>
              </a:ext>
            </a:extLst>
          </p:cNvPr>
          <p:cNvSpPr/>
          <p:nvPr/>
        </p:nvSpPr>
        <p:spPr>
          <a:xfrm>
            <a:off x="1874541" y="3892171"/>
            <a:ext cx="1381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Antag talet är </a:t>
            </a:r>
            <a:r>
              <a:rPr lang="sv-SE" sz="1400" i="1" dirty="0"/>
              <a:t>x</a:t>
            </a:r>
            <a:r>
              <a:rPr lang="sv-SE" sz="1400" dirty="0"/>
              <a:t>. 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FC5DC366-172E-B34F-8525-897410380587}"/>
              </a:ext>
            </a:extLst>
          </p:cNvPr>
          <p:cNvSpPr/>
          <p:nvPr/>
        </p:nvSpPr>
        <p:spPr>
          <a:xfrm>
            <a:off x="1787757" y="5259251"/>
            <a:ext cx="1169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Talet är 42,5. </a:t>
            </a: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05E4772F-5E25-D848-9C65-CBB07697D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4664" y="3526242"/>
            <a:ext cx="1720962" cy="213399"/>
          </a:xfrm>
          <a:prstGeom prst="rect">
            <a:avLst/>
          </a:prstGeom>
        </p:spPr>
      </p:pic>
      <p:sp>
        <p:nvSpPr>
          <p:cNvPr id="78" name="textruta 77">
            <a:extLst>
              <a:ext uri="{FF2B5EF4-FFF2-40B4-BE49-F238E27FC236}">
                <a16:creationId xmlns:a16="http://schemas.microsoft.com/office/drawing/2014/main" id="{2B835717-D8B1-3848-8323-ECADECD906C2}"/>
              </a:ext>
            </a:extLst>
          </p:cNvPr>
          <p:cNvSpPr txBox="1"/>
          <p:nvPr/>
        </p:nvSpPr>
        <p:spPr>
          <a:xfrm>
            <a:off x="3414027" y="50838"/>
            <a:ext cx="29730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>
                <a:solidFill>
                  <a:srgbClr val="C00000"/>
                </a:solidFill>
                <a:latin typeface="+mj-lt"/>
                <a:cs typeface="Comic Sans MS"/>
              </a:rPr>
              <a:t>Lösningsförslag</a:t>
            </a:r>
          </a:p>
        </p:txBody>
      </p:sp>
    </p:spTree>
    <p:extLst>
      <p:ext uri="{BB962C8B-B14F-4D97-AF65-F5344CB8AC3E}">
        <p14:creationId xmlns:p14="http://schemas.microsoft.com/office/powerpoint/2010/main" val="40940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4" grpId="0"/>
      <p:bldP spid="14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773238" y="3422846"/>
            <a:ext cx="6166610" cy="400110"/>
            <a:chOff x="1773238" y="3714820"/>
            <a:chExt cx="6166610" cy="400110"/>
          </a:xfrm>
        </p:grpSpPr>
        <p:sp>
          <p:nvSpPr>
            <p:cNvPr id="4" name="textruta 3"/>
            <p:cNvSpPr txBox="1"/>
            <p:nvPr/>
          </p:nvSpPr>
          <p:spPr>
            <a:xfrm>
              <a:off x="1773238" y="3714820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1.</a:t>
              </a: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2349988" y="3723484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Gissa hur lång raden skulle bli.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73237" y="4172702"/>
            <a:ext cx="6166610" cy="400110"/>
            <a:chOff x="1773238" y="3725673"/>
            <a:chExt cx="6166610" cy="400110"/>
          </a:xfrm>
        </p:grpSpPr>
        <p:sp>
          <p:nvSpPr>
            <p:cNvPr id="11" name="textruta 10"/>
            <p:cNvSpPr txBox="1"/>
            <p:nvPr/>
          </p:nvSpPr>
          <p:spPr>
            <a:xfrm>
              <a:off x="1773238" y="3725673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2.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2349988" y="3725673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Räkna ut hur lång raden av bokhyllor blir. </a:t>
              </a: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773237" y="4922558"/>
            <a:ext cx="6166610" cy="400110"/>
            <a:chOff x="1773238" y="3725673"/>
            <a:chExt cx="6166610" cy="400110"/>
          </a:xfrm>
        </p:grpSpPr>
        <p:sp>
          <p:nvSpPr>
            <p:cNvPr id="14" name="textruta 13"/>
            <p:cNvSpPr txBox="1"/>
            <p:nvPr/>
          </p:nvSpPr>
          <p:spPr>
            <a:xfrm>
              <a:off x="1773238" y="3725673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3.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2349988" y="3725673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Ge ett exempel på en geografisk sträcka som är så lång. </a:t>
              </a: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1874838" y="138136"/>
            <a:ext cx="626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Räkna och häpna – </a:t>
            </a:r>
            <a:r>
              <a:rPr lang="sv-SE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IKEA-Katalogen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270000" y="1268328"/>
            <a:ext cx="5429972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IKEA-katalogen är världens mest spridda möbelkatalog. Den trycks årligen i ungefär </a:t>
            </a:r>
            <a:r>
              <a:rPr lang="sv-SE" sz="2000" b="1" dirty="0">
                <a:solidFill>
                  <a:srgbClr val="C00000"/>
                </a:solidFill>
              </a:rPr>
              <a:t>175 miljoner exemplar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Tänk dig att alla dessa kataloger sätts i Billy-bokhyllor och att dessa ställs i en lång rad. Hur lång blir raden? 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4D0AE2B-4BF3-CD40-99ED-0D684EB979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963" y="714141"/>
            <a:ext cx="2263769" cy="26493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855305" y="5249766"/>
            <a:ext cx="641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motsvarar lite drygt sträckan från </a:t>
            </a:r>
            <a:r>
              <a:rPr lang="sv-SE" sz="2400" b="1" dirty="0">
                <a:solidFill>
                  <a:srgbClr val="C00000"/>
                </a:solidFill>
              </a:rPr>
              <a:t>Malmö till Göteborg.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956750" y="3021331"/>
            <a:ext cx="598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BILLY-bokhylla från IKEA är 80 cm bred och har 6 </a:t>
            </a:r>
            <a:r>
              <a:rPr lang="sv-SE" dirty="0" err="1"/>
              <a:t>hyllplan</a:t>
            </a:r>
            <a:r>
              <a:rPr lang="sv-SE" dirty="0"/>
              <a:t>. Det betyder att det i en bokhylla får plats med 480 kataloger. </a:t>
            </a:r>
          </a:p>
        </p:txBody>
      </p:sp>
      <p:sp>
        <p:nvSpPr>
          <p:cNvPr id="7" name="Rektangel 6"/>
          <p:cNvSpPr/>
          <p:nvPr/>
        </p:nvSpPr>
        <p:spPr>
          <a:xfrm>
            <a:off x="1956750" y="1424616"/>
            <a:ext cx="379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En IKEA-katalog är ungefär 1 cm tjock. </a:t>
            </a:r>
          </a:p>
        </p:txBody>
      </p:sp>
      <p:sp>
        <p:nvSpPr>
          <p:cNvPr id="8" name="Rektangel 7"/>
          <p:cNvSpPr/>
          <p:nvPr/>
        </p:nvSpPr>
        <p:spPr>
          <a:xfrm>
            <a:off x="1956750" y="1887593"/>
            <a:ext cx="5236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Raden med kataloger är då ungefär 175 000 000 cm om de ställs i en lång rad. 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343362" y="1412829"/>
            <a:ext cx="429875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956750" y="3768058"/>
            <a:ext cx="5307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Antalet bokhyllor blir då 175 000 000 / 480 ≈ 365 000. 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956750" y="4226040"/>
            <a:ext cx="5856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dessa ställs sida vid sida så blir längden 365 000 ∙ 0,8 m ≈ ≈ 290 000 m = </a:t>
            </a:r>
            <a:r>
              <a:rPr lang="sv-SE" sz="2400" b="1" dirty="0">
                <a:solidFill>
                  <a:srgbClr val="C00000"/>
                </a:solidFill>
              </a:rPr>
              <a:t>290 km</a:t>
            </a:r>
            <a:r>
              <a:rPr lang="sv-SE" sz="2400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endParaRPr lang="sv-S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343362" y="5280543"/>
            <a:ext cx="429875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1956750" y="2614017"/>
            <a:ext cx="6051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175 000 000 cm = 1 750 000 m = 1 750 km = 175 mil 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041683" y="416818"/>
            <a:ext cx="29730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>
                <a:solidFill>
                  <a:srgbClr val="C00000"/>
                </a:solidFill>
                <a:latin typeface="+mj-lt"/>
                <a:cs typeface="Comic Sans MS"/>
              </a:rPr>
              <a:t>Lösningsförslag</a:t>
            </a:r>
          </a:p>
        </p:txBody>
      </p:sp>
    </p:spTree>
    <p:extLst>
      <p:ext uri="{BB962C8B-B14F-4D97-AF65-F5344CB8AC3E}">
        <p14:creationId xmlns:p14="http://schemas.microsoft.com/office/powerpoint/2010/main" val="11261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42C8EE30-7689-5145-AE31-E402EAC38AFF}"/>
              </a:ext>
            </a:extLst>
          </p:cNvPr>
          <p:cNvSpPr/>
          <p:nvPr/>
        </p:nvSpPr>
        <p:spPr>
          <a:xfrm>
            <a:off x="1463519" y="1068266"/>
            <a:ext cx="7111521" cy="15695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1741830" y="687309"/>
            <a:ext cx="537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På en gård med en stor gräsmatta finns tre olika gräsklippare.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E335B8D-34E7-8D45-B27A-9790DCB60911}"/>
              </a:ext>
            </a:extLst>
          </p:cNvPr>
          <p:cNvGrpSpPr/>
          <p:nvPr/>
        </p:nvGrpSpPr>
        <p:grpSpPr>
          <a:xfrm>
            <a:off x="1741830" y="1197439"/>
            <a:ext cx="5673172" cy="346774"/>
            <a:chOff x="1083228" y="1183282"/>
            <a:chExt cx="5673172" cy="346774"/>
          </a:xfrm>
        </p:grpSpPr>
        <p:sp>
          <p:nvSpPr>
            <p:cNvPr id="4" name="textruta 3"/>
            <p:cNvSpPr txBox="1"/>
            <p:nvPr/>
          </p:nvSpPr>
          <p:spPr>
            <a:xfrm>
              <a:off x="1083228" y="1191502"/>
              <a:ext cx="256621" cy="33855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1427332" y="1183282"/>
              <a:ext cx="5329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Med åkgräsklipparen kan man klippa hela gräsmattan på 2 h. </a:t>
              </a:r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826607" y="336070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83228" y="3360704"/>
            <a:ext cx="661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Hur stor andel av gräsmattan kan man klippa på en timme med: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26606" y="4528001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146723" y="4472221"/>
            <a:ext cx="774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a)    Hur stor andel av gräsmattan kan man klippa på en timme om två personer klipper    </a:t>
            </a:r>
          </a:p>
          <a:p>
            <a:r>
              <a:rPr lang="sv-SE" sz="1600" dirty="0"/>
              <a:t>        samtidigt med B och C? 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1564640" y="183241"/>
            <a:ext cx="64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Resonerna och utveckla – klippa gräs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20D45243-6D12-7649-A0F8-F2F86168B5E4}"/>
              </a:ext>
            </a:extLst>
          </p:cNvPr>
          <p:cNvGrpSpPr/>
          <p:nvPr/>
        </p:nvGrpSpPr>
        <p:grpSpPr>
          <a:xfrm>
            <a:off x="1741830" y="1640419"/>
            <a:ext cx="5913055" cy="346990"/>
            <a:chOff x="1083228" y="1700491"/>
            <a:chExt cx="5913055" cy="346990"/>
          </a:xfrm>
        </p:grpSpPr>
        <p:sp>
          <p:nvSpPr>
            <p:cNvPr id="9" name="textruta 8"/>
            <p:cNvSpPr txBox="1"/>
            <p:nvPr/>
          </p:nvSpPr>
          <p:spPr>
            <a:xfrm>
              <a:off x="1427332" y="1700491"/>
              <a:ext cx="5568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Med motorgräsklipparen kan man klippa hela gräsmattan på 4 h. 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EAF3F099-FF0D-D846-A950-57E6D5EBE23F}"/>
                </a:ext>
              </a:extLst>
            </p:cNvPr>
            <p:cNvSpPr txBox="1"/>
            <p:nvPr/>
          </p:nvSpPr>
          <p:spPr>
            <a:xfrm>
              <a:off x="1083228" y="1708927"/>
              <a:ext cx="256621" cy="33855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634B49D-7AF6-EA45-B337-ED23F69DEA67}"/>
              </a:ext>
            </a:extLst>
          </p:cNvPr>
          <p:cNvGrpSpPr/>
          <p:nvPr/>
        </p:nvGrpSpPr>
        <p:grpSpPr>
          <a:xfrm>
            <a:off x="1741830" y="2134382"/>
            <a:ext cx="7002052" cy="338554"/>
            <a:chOff x="1083228" y="2170205"/>
            <a:chExt cx="7002052" cy="338554"/>
          </a:xfrm>
        </p:grpSpPr>
        <p:sp>
          <p:nvSpPr>
            <p:cNvPr id="10" name="textruta 9"/>
            <p:cNvSpPr txBox="1"/>
            <p:nvPr/>
          </p:nvSpPr>
          <p:spPr>
            <a:xfrm>
              <a:off x="1427332" y="2170205"/>
              <a:ext cx="6657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Med den handdrivna gräsklipparen kan man klippa hela gräsmattan på 12 h. 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136662A6-D8F8-8741-8A9B-5B08D64E872B}"/>
                </a:ext>
              </a:extLst>
            </p:cNvPr>
            <p:cNvSpPr txBox="1"/>
            <p:nvPr/>
          </p:nvSpPr>
          <p:spPr>
            <a:xfrm>
              <a:off x="1083228" y="2170205"/>
              <a:ext cx="256621" cy="33855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</a:p>
          </p:txBody>
        </p:sp>
      </p:grpSp>
      <p:sp>
        <p:nvSpPr>
          <p:cNvPr id="24" name="textruta 23">
            <a:extLst>
              <a:ext uri="{FF2B5EF4-FFF2-40B4-BE49-F238E27FC236}">
                <a16:creationId xmlns:a16="http://schemas.microsoft.com/office/drawing/2014/main" id="{0CCAF2FC-3369-5D4D-B18D-8A09E705045F}"/>
              </a:ext>
            </a:extLst>
          </p:cNvPr>
          <p:cNvSpPr txBox="1"/>
          <p:nvPr/>
        </p:nvSpPr>
        <p:spPr>
          <a:xfrm>
            <a:off x="1709790" y="3699258"/>
            <a:ext cx="57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a) A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773A7CB-3B57-1147-B569-703A111B5EF8}"/>
              </a:ext>
            </a:extLst>
          </p:cNvPr>
          <p:cNvSpPr txBox="1"/>
          <p:nvPr/>
        </p:nvSpPr>
        <p:spPr>
          <a:xfrm>
            <a:off x="3312463" y="3719533"/>
            <a:ext cx="57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b) B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0C62598-A4D0-A94D-8A20-40E303019ED8}"/>
              </a:ext>
            </a:extLst>
          </p:cNvPr>
          <p:cNvSpPr txBox="1"/>
          <p:nvPr/>
        </p:nvSpPr>
        <p:spPr>
          <a:xfrm>
            <a:off x="4915136" y="3723706"/>
            <a:ext cx="57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c) C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008E33D4-0A23-E746-B444-2DDF15BA3532}"/>
              </a:ext>
            </a:extLst>
          </p:cNvPr>
          <p:cNvSpPr txBox="1"/>
          <p:nvPr/>
        </p:nvSpPr>
        <p:spPr>
          <a:xfrm>
            <a:off x="1083228" y="5420823"/>
            <a:ext cx="7745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b)    Hur lång tid tar det då att klippa hela gräsmattan? 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4969E490-AA1F-B342-8752-C5CA3B7E6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44" y="4869545"/>
            <a:ext cx="2955290" cy="18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/>
      <p:bldP spid="12" grpId="0" animBg="1"/>
      <p:bldP spid="13" grpId="0"/>
      <p:bldP spid="14" grpId="0" animBg="1"/>
      <p:bldP spid="15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52576" y="41846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43710" y="418464"/>
            <a:ext cx="709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a)    Hur stor andel av gräsmattan kan man klippa på en timme om två personer </a:t>
            </a:r>
          </a:p>
          <a:p>
            <a:r>
              <a:rPr lang="sv-SE" sz="1600" dirty="0"/>
              <a:t>        klipper samtidigt med A och B? 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043710" y="1083489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b)    Hur stor andel återstår efter en timmes klippning? 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043710" y="1551837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c)    Hur lång tid tar det att klippa den andelen? 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043710" y="2034278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d)    Hur lång tid tar det att klippa den återstående andelen med A och B? 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52576" y="3104569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043710" y="3104569"/>
            <a:ext cx="709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v-SE" sz="1600" dirty="0"/>
              <a:t>Teckna ett uttryck för hur lång tid det skulle ta att klippa hela gräsmattan </a:t>
            </a:r>
          </a:p>
          <a:p>
            <a:r>
              <a:rPr lang="sv-SE" sz="1600" dirty="0"/>
              <a:t>        om alla gräsklipparna används samtidigt. Jämför ditt uttryck med en kamrat. 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043710" y="3822444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b)    Räkna ut hur lång tid det skulle ta. 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6EA8E10-E4E0-2C41-B377-CC008B4D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86" y="4793876"/>
            <a:ext cx="3237681" cy="19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3522889" y="43150"/>
            <a:ext cx="1915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>
                <a:solidFill>
                  <a:srgbClr val="C00000"/>
                </a:solidFill>
                <a:latin typeface="+mj-lt"/>
                <a:cs typeface="Comic Sans MS"/>
              </a:rPr>
              <a:t>Lösningar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77ED1E1-18B5-4F4F-A955-6C8E65C86999}"/>
              </a:ext>
            </a:extLst>
          </p:cNvPr>
          <p:cNvSpPr txBox="1"/>
          <p:nvPr/>
        </p:nvSpPr>
        <p:spPr>
          <a:xfrm>
            <a:off x="1343361" y="1362028"/>
            <a:ext cx="429875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6D0926EC-EACC-B94D-BBBF-20D7238DEE3E}"/>
              </a:ext>
            </a:extLst>
          </p:cNvPr>
          <p:cNvGrpSpPr/>
          <p:nvPr/>
        </p:nvGrpSpPr>
        <p:grpSpPr>
          <a:xfrm>
            <a:off x="2070138" y="1280652"/>
            <a:ext cx="651389" cy="664463"/>
            <a:chOff x="753528" y="5063535"/>
            <a:chExt cx="651389" cy="664463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3C463C17-B49D-1247-96BC-BB0E6CC5C653}"/>
                </a:ext>
              </a:extLst>
            </p:cNvPr>
            <p:cNvGrpSpPr/>
            <p:nvPr/>
          </p:nvGrpSpPr>
          <p:grpSpPr>
            <a:xfrm>
              <a:off x="1102204" y="5063535"/>
              <a:ext cx="302713" cy="664463"/>
              <a:chOff x="3909259" y="1834034"/>
              <a:chExt cx="302713" cy="664463"/>
            </a:xfrm>
          </p:grpSpPr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E54DACD2-7861-C844-AF4E-5C923DA0A03F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C3AE0A68-9E4D-6047-90CA-FABD572E007D}"/>
                  </a:ext>
                </a:extLst>
              </p:cNvPr>
              <p:cNvSpPr txBox="1"/>
              <p:nvPr/>
            </p:nvSpPr>
            <p:spPr>
              <a:xfrm>
                <a:off x="3909259" y="212916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87A54630-2333-4646-B8F7-D9EB88CB19EF}"/>
                  </a:ext>
                </a:extLst>
              </p:cNvPr>
              <p:cNvCxnSpPr/>
              <p:nvPr/>
            </p:nvCxnSpPr>
            <p:spPr>
              <a:xfrm>
                <a:off x="3910286" y="2156435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1631A6B8-BD30-D843-BFA0-B6759C29C338}"/>
                </a:ext>
              </a:extLst>
            </p:cNvPr>
            <p:cNvSpPr txBox="1"/>
            <p:nvPr/>
          </p:nvSpPr>
          <p:spPr>
            <a:xfrm>
              <a:off x="753528" y="5154336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18A061B8-6C78-774C-BBC1-99998181EEEE}"/>
              </a:ext>
            </a:extLst>
          </p:cNvPr>
          <p:cNvGrpSpPr/>
          <p:nvPr/>
        </p:nvGrpSpPr>
        <p:grpSpPr>
          <a:xfrm>
            <a:off x="3522889" y="1304888"/>
            <a:ext cx="651389" cy="664463"/>
            <a:chOff x="753528" y="5063535"/>
            <a:chExt cx="651389" cy="664463"/>
          </a:xfrm>
        </p:grpSpPr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7E31340D-D71A-C049-8C0C-46DF92860F31}"/>
                </a:ext>
              </a:extLst>
            </p:cNvPr>
            <p:cNvGrpSpPr/>
            <p:nvPr/>
          </p:nvGrpSpPr>
          <p:grpSpPr>
            <a:xfrm>
              <a:off x="1102204" y="5063535"/>
              <a:ext cx="302713" cy="664463"/>
              <a:chOff x="3909259" y="1834034"/>
              <a:chExt cx="302713" cy="664463"/>
            </a:xfrm>
          </p:grpSpPr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23298F0A-DAD3-084B-9B48-F2550B429192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3E6E84E-65E4-3B4D-B059-678CB7697952}"/>
                  </a:ext>
                </a:extLst>
              </p:cNvPr>
              <p:cNvSpPr txBox="1"/>
              <p:nvPr/>
            </p:nvSpPr>
            <p:spPr>
              <a:xfrm>
                <a:off x="3909259" y="212916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31" name="Rak 30">
                <a:extLst>
                  <a:ext uri="{FF2B5EF4-FFF2-40B4-BE49-F238E27FC236}">
                    <a16:creationId xmlns:a16="http://schemas.microsoft.com/office/drawing/2014/main" id="{831014C0-55D8-FC4F-8889-394D729DD296}"/>
                  </a:ext>
                </a:extLst>
              </p:cNvPr>
              <p:cNvCxnSpPr/>
              <p:nvPr/>
            </p:nvCxnSpPr>
            <p:spPr>
              <a:xfrm>
                <a:off x="3910286" y="2156435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D55F8723-EFD3-B24A-B80C-4FC6B05F735B}"/>
                </a:ext>
              </a:extLst>
            </p:cNvPr>
            <p:cNvSpPr txBox="1"/>
            <p:nvPr/>
          </p:nvSpPr>
          <p:spPr>
            <a:xfrm>
              <a:off x="753528" y="51543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38CD8C89-46CB-2A45-81BF-4415F224FB19}"/>
              </a:ext>
            </a:extLst>
          </p:cNvPr>
          <p:cNvGrpSpPr/>
          <p:nvPr/>
        </p:nvGrpSpPr>
        <p:grpSpPr>
          <a:xfrm>
            <a:off x="4998621" y="1304888"/>
            <a:ext cx="709885" cy="673870"/>
            <a:chOff x="753528" y="5063535"/>
            <a:chExt cx="709885" cy="673870"/>
          </a:xfrm>
        </p:grpSpPr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623810A8-B932-9F42-B160-8BC24640E3C0}"/>
                </a:ext>
              </a:extLst>
            </p:cNvPr>
            <p:cNvGrpSpPr/>
            <p:nvPr/>
          </p:nvGrpSpPr>
          <p:grpSpPr>
            <a:xfrm>
              <a:off x="1044709" y="5063535"/>
              <a:ext cx="418704" cy="673870"/>
              <a:chOff x="3851764" y="1834034"/>
              <a:chExt cx="418704" cy="673870"/>
            </a:xfrm>
          </p:grpSpPr>
          <p:sp>
            <p:nvSpPr>
              <p:cNvPr id="35" name="textruta 34">
                <a:extLst>
                  <a:ext uri="{FF2B5EF4-FFF2-40B4-BE49-F238E27FC236}">
                    <a16:creationId xmlns:a16="http://schemas.microsoft.com/office/drawing/2014/main" id="{E90629D9-FAEB-C14C-A254-C3F19CDE6ADE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36" name="textruta 35">
                <a:extLst>
                  <a:ext uri="{FF2B5EF4-FFF2-40B4-BE49-F238E27FC236}">
                    <a16:creationId xmlns:a16="http://schemas.microsoft.com/office/drawing/2014/main" id="{9713C7D9-73A6-D949-8747-4CA1C8F3AB04}"/>
                  </a:ext>
                </a:extLst>
              </p:cNvPr>
              <p:cNvSpPr txBox="1"/>
              <p:nvPr/>
            </p:nvSpPr>
            <p:spPr>
              <a:xfrm>
                <a:off x="3851764" y="2138572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12</a:t>
                </a:r>
              </a:p>
            </p:txBody>
          </p:sp>
          <p:cxnSp>
            <p:nvCxnSpPr>
              <p:cNvPr id="37" name="Rak 36">
                <a:extLst>
                  <a:ext uri="{FF2B5EF4-FFF2-40B4-BE49-F238E27FC236}">
                    <a16:creationId xmlns:a16="http://schemas.microsoft.com/office/drawing/2014/main" id="{743E34B8-FB6D-BC4D-94DF-D3F2772A01D3}"/>
                  </a:ext>
                </a:extLst>
              </p:cNvPr>
              <p:cNvCxnSpPr/>
              <p:nvPr/>
            </p:nvCxnSpPr>
            <p:spPr>
              <a:xfrm>
                <a:off x="3910286" y="2156435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C3065AE1-66AA-384A-AAAE-840AC3C85A51}"/>
                </a:ext>
              </a:extLst>
            </p:cNvPr>
            <p:cNvSpPr txBox="1"/>
            <p:nvPr/>
          </p:nvSpPr>
          <p:spPr>
            <a:xfrm>
              <a:off x="753528" y="5154336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c)</a:t>
              </a:r>
            </a:p>
          </p:txBody>
        </p:sp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C2602359-6D29-8E4A-9B2F-8F37FE74C0AA}"/>
              </a:ext>
            </a:extLst>
          </p:cNvPr>
          <p:cNvSpPr txBox="1"/>
          <p:nvPr/>
        </p:nvSpPr>
        <p:spPr>
          <a:xfrm>
            <a:off x="1343362" y="2520269"/>
            <a:ext cx="429875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90C3FB1-CA18-C349-978C-74A85B3DCFDF}"/>
              </a:ext>
            </a:extLst>
          </p:cNvPr>
          <p:cNvGrpSpPr/>
          <p:nvPr/>
        </p:nvGrpSpPr>
        <p:grpSpPr>
          <a:xfrm>
            <a:off x="2069111" y="2520269"/>
            <a:ext cx="651389" cy="664463"/>
            <a:chOff x="753528" y="5063535"/>
            <a:chExt cx="651389" cy="664463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F481A5BE-AE20-034E-8EC0-9929109456D7}"/>
                </a:ext>
              </a:extLst>
            </p:cNvPr>
            <p:cNvGrpSpPr/>
            <p:nvPr/>
          </p:nvGrpSpPr>
          <p:grpSpPr>
            <a:xfrm>
              <a:off x="1102204" y="5063535"/>
              <a:ext cx="302713" cy="664463"/>
              <a:chOff x="3909259" y="1834034"/>
              <a:chExt cx="302713" cy="664463"/>
            </a:xfrm>
          </p:grpSpPr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BC9ED54F-C572-B743-9899-DAFA831AE926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39790342-2E62-D14C-83F0-0F955E488E27}"/>
                  </a:ext>
                </a:extLst>
              </p:cNvPr>
              <p:cNvSpPr txBox="1"/>
              <p:nvPr/>
            </p:nvSpPr>
            <p:spPr>
              <a:xfrm>
                <a:off x="3909259" y="212916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9475A4DE-E211-6B47-B7AC-8885300EDB35}"/>
                  </a:ext>
                </a:extLst>
              </p:cNvPr>
              <p:cNvCxnSpPr/>
              <p:nvPr/>
            </p:nvCxnSpPr>
            <p:spPr>
              <a:xfrm>
                <a:off x="3910286" y="2156435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8A94649A-1D0E-6B44-9F44-03F8978EDA17}"/>
                </a:ext>
              </a:extLst>
            </p:cNvPr>
            <p:cNvSpPr txBox="1"/>
            <p:nvPr/>
          </p:nvSpPr>
          <p:spPr>
            <a:xfrm>
              <a:off x="753528" y="5154336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3E222A25-F371-954F-858A-7AC25500DBD9}"/>
              </a:ext>
            </a:extLst>
          </p:cNvPr>
          <p:cNvGrpSpPr/>
          <p:nvPr/>
        </p:nvGrpSpPr>
        <p:grpSpPr>
          <a:xfrm>
            <a:off x="3521862" y="2601239"/>
            <a:ext cx="825163" cy="369332"/>
            <a:chOff x="753528" y="5154336"/>
            <a:chExt cx="825163" cy="369332"/>
          </a:xfrm>
        </p:grpSpPr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8665BDD-3B77-2142-9B4F-F3A4DDE889D3}"/>
                </a:ext>
              </a:extLst>
            </p:cNvPr>
            <p:cNvSpPr txBox="1"/>
            <p:nvPr/>
          </p:nvSpPr>
          <p:spPr>
            <a:xfrm>
              <a:off x="1102279" y="515433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 h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05C54041-B87D-7E42-8077-5232E97B7858}"/>
                </a:ext>
              </a:extLst>
            </p:cNvPr>
            <p:cNvSpPr txBox="1"/>
            <p:nvPr/>
          </p:nvSpPr>
          <p:spPr>
            <a:xfrm>
              <a:off x="753528" y="51543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sp>
        <p:nvSpPr>
          <p:cNvPr id="51" name="textruta 50">
            <a:extLst>
              <a:ext uri="{FF2B5EF4-FFF2-40B4-BE49-F238E27FC236}">
                <a16:creationId xmlns:a16="http://schemas.microsoft.com/office/drawing/2014/main" id="{B666A70E-94A4-3747-854C-CA39955FE35D}"/>
              </a:ext>
            </a:extLst>
          </p:cNvPr>
          <p:cNvSpPr txBox="1"/>
          <p:nvPr/>
        </p:nvSpPr>
        <p:spPr>
          <a:xfrm>
            <a:off x="1343362" y="3627709"/>
            <a:ext cx="429875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14ECDEB2-0009-FD47-8CD9-199EA0C33167}"/>
              </a:ext>
            </a:extLst>
          </p:cNvPr>
          <p:cNvGrpSpPr/>
          <p:nvPr/>
        </p:nvGrpSpPr>
        <p:grpSpPr>
          <a:xfrm>
            <a:off x="2069111" y="3518455"/>
            <a:ext cx="651389" cy="664463"/>
            <a:chOff x="753528" y="5063535"/>
            <a:chExt cx="651389" cy="664463"/>
          </a:xfrm>
        </p:grpSpPr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079329D6-1BDE-7342-BB41-4978C216963B}"/>
                </a:ext>
              </a:extLst>
            </p:cNvPr>
            <p:cNvGrpSpPr/>
            <p:nvPr/>
          </p:nvGrpSpPr>
          <p:grpSpPr>
            <a:xfrm>
              <a:off x="1102204" y="5063535"/>
              <a:ext cx="302713" cy="664463"/>
              <a:chOff x="3909259" y="1834034"/>
              <a:chExt cx="302713" cy="664463"/>
            </a:xfrm>
          </p:grpSpPr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E82BCDC5-897C-F644-B777-C74E7720DD12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56" name="textruta 55">
                <a:extLst>
                  <a:ext uri="{FF2B5EF4-FFF2-40B4-BE49-F238E27FC236}">
                    <a16:creationId xmlns:a16="http://schemas.microsoft.com/office/drawing/2014/main" id="{9A778CCB-F870-1246-A8B8-674D995A790F}"/>
                  </a:ext>
                </a:extLst>
              </p:cNvPr>
              <p:cNvSpPr txBox="1"/>
              <p:nvPr/>
            </p:nvSpPr>
            <p:spPr>
              <a:xfrm>
                <a:off x="3909259" y="212916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57" name="Rak 56">
                <a:extLst>
                  <a:ext uri="{FF2B5EF4-FFF2-40B4-BE49-F238E27FC236}">
                    <a16:creationId xmlns:a16="http://schemas.microsoft.com/office/drawing/2014/main" id="{2EBD487F-667A-8F45-8A52-3887298354A8}"/>
                  </a:ext>
                </a:extLst>
              </p:cNvPr>
              <p:cNvCxnSpPr/>
              <p:nvPr/>
            </p:nvCxnSpPr>
            <p:spPr>
              <a:xfrm>
                <a:off x="3910286" y="2156435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9D136F03-BB58-9F4E-BFD3-8D43F1A45D26}"/>
                </a:ext>
              </a:extLst>
            </p:cNvPr>
            <p:cNvSpPr txBox="1"/>
            <p:nvPr/>
          </p:nvSpPr>
          <p:spPr>
            <a:xfrm>
              <a:off x="753528" y="5154336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9BEB6EBC-6A32-7C44-8CA1-FEC560BA603A}"/>
              </a:ext>
            </a:extLst>
          </p:cNvPr>
          <p:cNvGrpSpPr/>
          <p:nvPr/>
        </p:nvGrpSpPr>
        <p:grpSpPr>
          <a:xfrm>
            <a:off x="3521862" y="3495532"/>
            <a:ext cx="651389" cy="664463"/>
            <a:chOff x="753528" y="5063535"/>
            <a:chExt cx="651389" cy="664463"/>
          </a:xfrm>
        </p:grpSpPr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A83270AD-93EC-094E-A283-AE6EF0DC3AF3}"/>
                </a:ext>
              </a:extLst>
            </p:cNvPr>
            <p:cNvGrpSpPr/>
            <p:nvPr/>
          </p:nvGrpSpPr>
          <p:grpSpPr>
            <a:xfrm>
              <a:off x="1102204" y="5063535"/>
              <a:ext cx="302713" cy="664463"/>
              <a:chOff x="3909259" y="1834034"/>
              <a:chExt cx="302713" cy="664463"/>
            </a:xfrm>
          </p:grpSpPr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677AE8E5-5C49-1F41-80D5-9D3454779243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62" name="textruta 61">
                <a:extLst>
                  <a:ext uri="{FF2B5EF4-FFF2-40B4-BE49-F238E27FC236}">
                    <a16:creationId xmlns:a16="http://schemas.microsoft.com/office/drawing/2014/main" id="{DA2660C2-587E-B543-8B32-0C8AF63CBCA1}"/>
                  </a:ext>
                </a:extLst>
              </p:cNvPr>
              <p:cNvSpPr txBox="1"/>
              <p:nvPr/>
            </p:nvSpPr>
            <p:spPr>
              <a:xfrm>
                <a:off x="3909259" y="212916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63" name="Rak 62">
                <a:extLst>
                  <a:ext uri="{FF2B5EF4-FFF2-40B4-BE49-F238E27FC236}">
                    <a16:creationId xmlns:a16="http://schemas.microsoft.com/office/drawing/2014/main" id="{95750366-503E-5E43-B14A-362DD167AC18}"/>
                  </a:ext>
                </a:extLst>
              </p:cNvPr>
              <p:cNvCxnSpPr/>
              <p:nvPr/>
            </p:nvCxnSpPr>
            <p:spPr>
              <a:xfrm>
                <a:off x="3910286" y="2156435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BD4DD5C5-4593-9244-80EB-DC0AD7B0EB63}"/>
                </a:ext>
              </a:extLst>
            </p:cNvPr>
            <p:cNvSpPr txBox="1"/>
            <p:nvPr/>
          </p:nvSpPr>
          <p:spPr>
            <a:xfrm>
              <a:off x="753528" y="51543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64" name="Grupp 63">
            <a:extLst>
              <a:ext uri="{FF2B5EF4-FFF2-40B4-BE49-F238E27FC236}">
                <a16:creationId xmlns:a16="http://schemas.microsoft.com/office/drawing/2014/main" id="{A208E538-AF4F-3E4B-94FC-83DADDA43B31}"/>
              </a:ext>
            </a:extLst>
          </p:cNvPr>
          <p:cNvGrpSpPr/>
          <p:nvPr/>
        </p:nvGrpSpPr>
        <p:grpSpPr>
          <a:xfrm>
            <a:off x="4998621" y="3588390"/>
            <a:ext cx="1179428" cy="369332"/>
            <a:chOff x="753528" y="5154336"/>
            <a:chExt cx="1179428" cy="369332"/>
          </a:xfrm>
        </p:grpSpPr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32066F16-48A0-FB44-ABB4-75FCF5C08570}"/>
                </a:ext>
              </a:extLst>
            </p:cNvPr>
            <p:cNvSpPr txBox="1"/>
            <p:nvPr/>
          </p:nvSpPr>
          <p:spPr>
            <a:xfrm>
              <a:off x="1102279" y="5154336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20 min</a:t>
              </a:r>
            </a:p>
          </p:txBody>
        </p:sp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E180C44B-CF7C-054B-AF61-4B5115F7EF32}"/>
                </a:ext>
              </a:extLst>
            </p:cNvPr>
            <p:cNvSpPr txBox="1"/>
            <p:nvPr/>
          </p:nvSpPr>
          <p:spPr>
            <a:xfrm>
              <a:off x="753528" y="5154336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c)</a:t>
              </a:r>
            </a:p>
          </p:txBody>
        </p: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FF190384-F0A1-CD42-BCE4-A11FE775465E}"/>
              </a:ext>
            </a:extLst>
          </p:cNvPr>
          <p:cNvGrpSpPr/>
          <p:nvPr/>
        </p:nvGrpSpPr>
        <p:grpSpPr>
          <a:xfrm>
            <a:off x="7000660" y="3601048"/>
            <a:ext cx="1524073" cy="369332"/>
            <a:chOff x="753528" y="5154336"/>
            <a:chExt cx="1524073" cy="369332"/>
          </a:xfrm>
        </p:grpSpPr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F8CA3E2D-83A0-4448-AF77-E40750991C29}"/>
                </a:ext>
              </a:extLst>
            </p:cNvPr>
            <p:cNvSpPr txBox="1"/>
            <p:nvPr/>
          </p:nvSpPr>
          <p:spPr>
            <a:xfrm>
              <a:off x="1102279" y="5154336"/>
              <a:ext cx="117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 h 20 min</a:t>
              </a:r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277C5EB9-57A2-DA4C-B160-6C3A8AE54F35}"/>
                </a:ext>
              </a:extLst>
            </p:cNvPr>
            <p:cNvSpPr txBox="1"/>
            <p:nvPr/>
          </p:nvSpPr>
          <p:spPr>
            <a:xfrm>
              <a:off x="753528" y="51543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d)</a:t>
              </a:r>
            </a:p>
          </p:txBody>
        </p:sp>
      </p:grpSp>
      <p:sp>
        <p:nvSpPr>
          <p:cNvPr id="70" name="textruta 69">
            <a:extLst>
              <a:ext uri="{FF2B5EF4-FFF2-40B4-BE49-F238E27FC236}">
                <a16:creationId xmlns:a16="http://schemas.microsoft.com/office/drawing/2014/main" id="{600D17D3-ACD8-5B44-B7BD-B9724B10BC69}"/>
              </a:ext>
            </a:extLst>
          </p:cNvPr>
          <p:cNvSpPr txBox="1"/>
          <p:nvPr/>
        </p:nvSpPr>
        <p:spPr>
          <a:xfrm>
            <a:off x="1343360" y="4717907"/>
            <a:ext cx="429875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DE5B153D-0B5B-AF4A-9761-C75D555BB8FE}"/>
              </a:ext>
            </a:extLst>
          </p:cNvPr>
          <p:cNvGrpSpPr/>
          <p:nvPr/>
        </p:nvGrpSpPr>
        <p:grpSpPr>
          <a:xfrm>
            <a:off x="2025700" y="4595140"/>
            <a:ext cx="1378854" cy="940129"/>
            <a:chOff x="2025700" y="4595140"/>
            <a:chExt cx="1378854" cy="940129"/>
          </a:xfrm>
        </p:grpSpPr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3606E67C-28A9-3D48-9AEA-7692A4E72828}"/>
                </a:ext>
              </a:extLst>
            </p:cNvPr>
            <p:cNvGrpSpPr/>
            <p:nvPr/>
          </p:nvGrpSpPr>
          <p:grpSpPr>
            <a:xfrm>
              <a:off x="2025700" y="4595140"/>
              <a:ext cx="1272597" cy="492099"/>
              <a:chOff x="710117" y="5051233"/>
              <a:chExt cx="1272597" cy="492099"/>
            </a:xfrm>
          </p:grpSpPr>
          <p:grpSp>
            <p:nvGrpSpPr>
              <p:cNvPr id="72" name="Grupp 71">
                <a:extLst>
                  <a:ext uri="{FF2B5EF4-FFF2-40B4-BE49-F238E27FC236}">
                    <a16:creationId xmlns:a16="http://schemas.microsoft.com/office/drawing/2014/main" id="{55F1B786-CE49-E44B-8A36-87A68E4CCB45}"/>
                  </a:ext>
                </a:extLst>
              </p:cNvPr>
              <p:cNvGrpSpPr/>
              <p:nvPr/>
            </p:nvGrpSpPr>
            <p:grpSpPr>
              <a:xfrm>
                <a:off x="1102204" y="5051233"/>
                <a:ext cx="880510" cy="369332"/>
                <a:chOff x="3909259" y="1821732"/>
                <a:chExt cx="880510" cy="369332"/>
              </a:xfrm>
            </p:grpSpPr>
            <p:sp>
              <p:nvSpPr>
                <p:cNvPr id="74" name="textruta 73">
                  <a:extLst>
                    <a:ext uri="{FF2B5EF4-FFF2-40B4-BE49-F238E27FC236}">
                      <a16:creationId xmlns:a16="http://schemas.microsoft.com/office/drawing/2014/main" id="{35D0777E-64D0-BE4D-BB1A-164D0F9A044D}"/>
                    </a:ext>
                  </a:extLst>
                </p:cNvPr>
                <p:cNvSpPr txBox="1"/>
                <p:nvPr/>
              </p:nvSpPr>
              <p:spPr>
                <a:xfrm>
                  <a:off x="4175636" y="182173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8EFBC407-CD36-5841-B813-71EC0DCE1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09259" y="2161796"/>
                  <a:ext cx="88051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ruta 72">
                <a:extLst>
                  <a:ext uri="{FF2B5EF4-FFF2-40B4-BE49-F238E27FC236}">
                    <a16:creationId xmlns:a16="http://schemas.microsoft.com/office/drawing/2014/main" id="{B5609A76-9524-EB4E-A494-769A09586585}"/>
                  </a:ext>
                </a:extLst>
              </p:cNvPr>
              <p:cNvSpPr txBox="1"/>
              <p:nvPr/>
            </p:nvSpPr>
            <p:spPr>
              <a:xfrm>
                <a:off x="710117" y="51740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a)</a:t>
                </a:r>
              </a:p>
            </p:txBody>
          </p:sp>
        </p:grp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C4010744-F88F-FF40-B7B1-98490EF0C66A}"/>
                </a:ext>
              </a:extLst>
            </p:cNvPr>
            <p:cNvGrpSpPr/>
            <p:nvPr/>
          </p:nvGrpSpPr>
          <p:grpSpPr>
            <a:xfrm>
              <a:off x="2357249" y="4902573"/>
              <a:ext cx="1047305" cy="632696"/>
              <a:chOff x="4011878" y="5260929"/>
              <a:chExt cx="1047305" cy="632696"/>
            </a:xfrm>
          </p:grpSpPr>
          <p:grpSp>
            <p:nvGrpSpPr>
              <p:cNvPr id="78" name="Grupp 77">
                <a:extLst>
                  <a:ext uri="{FF2B5EF4-FFF2-40B4-BE49-F238E27FC236}">
                    <a16:creationId xmlns:a16="http://schemas.microsoft.com/office/drawing/2014/main" id="{6662F3BE-F8E7-864B-BDFE-E3F31D3A857F}"/>
                  </a:ext>
                </a:extLst>
              </p:cNvPr>
              <p:cNvGrpSpPr/>
              <p:nvPr/>
            </p:nvGrpSpPr>
            <p:grpSpPr>
              <a:xfrm>
                <a:off x="4011878" y="5260929"/>
                <a:ext cx="304494" cy="626754"/>
                <a:chOff x="3840345" y="1834034"/>
                <a:chExt cx="304494" cy="626754"/>
              </a:xfrm>
            </p:grpSpPr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20AA41AC-291E-5F45-9AA1-5E03EAD31DFE}"/>
                    </a:ext>
                  </a:extLst>
                </p:cNvPr>
                <p:cNvSpPr txBox="1"/>
                <p:nvPr/>
              </p:nvSpPr>
              <p:spPr>
                <a:xfrm>
                  <a:off x="3840345" y="183403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81" name="textruta 80">
                  <a:extLst>
                    <a:ext uri="{FF2B5EF4-FFF2-40B4-BE49-F238E27FC236}">
                      <a16:creationId xmlns:a16="http://schemas.microsoft.com/office/drawing/2014/main" id="{944E71A9-11E9-D84E-BFDA-323569397CA0}"/>
                    </a:ext>
                  </a:extLst>
                </p:cNvPr>
                <p:cNvSpPr txBox="1"/>
                <p:nvPr/>
              </p:nvSpPr>
              <p:spPr>
                <a:xfrm>
                  <a:off x="3843153" y="209145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</a:t>
                  </a:r>
                </a:p>
              </p:txBody>
            </p:sp>
            <p:cxnSp>
              <p:nvCxnSpPr>
                <p:cNvPr id="82" name="Rak 81">
                  <a:extLst>
                    <a:ext uri="{FF2B5EF4-FFF2-40B4-BE49-F238E27FC236}">
                      <a16:creationId xmlns:a16="http://schemas.microsoft.com/office/drawing/2014/main" id="{122ED0A9-035A-3744-AFBE-6EC595C449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4351" y="2159962"/>
                  <a:ext cx="15187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textruta 90">
                <a:extLst>
                  <a:ext uri="{FF2B5EF4-FFF2-40B4-BE49-F238E27FC236}">
                    <a16:creationId xmlns:a16="http://schemas.microsoft.com/office/drawing/2014/main" id="{0D7330E8-6489-0C42-B395-9618E65026CA}"/>
                  </a:ext>
                </a:extLst>
              </p:cNvPr>
              <p:cNvSpPr txBox="1"/>
              <p:nvPr/>
            </p:nvSpPr>
            <p:spPr>
              <a:xfrm>
                <a:off x="4182744" y="5396150"/>
                <a:ext cx="247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+</a:t>
                </a:r>
              </a:p>
            </p:txBody>
          </p:sp>
          <p:sp>
            <p:nvSpPr>
              <p:cNvPr id="92" name="textruta 91">
                <a:extLst>
                  <a:ext uri="{FF2B5EF4-FFF2-40B4-BE49-F238E27FC236}">
                    <a16:creationId xmlns:a16="http://schemas.microsoft.com/office/drawing/2014/main" id="{CFD1E184-F54D-E249-96DA-D030860928EB}"/>
                  </a:ext>
                </a:extLst>
              </p:cNvPr>
              <p:cNvSpPr txBox="1"/>
              <p:nvPr/>
            </p:nvSpPr>
            <p:spPr>
              <a:xfrm>
                <a:off x="4516836" y="5392611"/>
                <a:ext cx="247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+</a:t>
                </a:r>
              </a:p>
            </p:txBody>
          </p:sp>
          <p:grpSp>
            <p:nvGrpSpPr>
              <p:cNvPr id="102" name="Grupp 101">
                <a:extLst>
                  <a:ext uri="{FF2B5EF4-FFF2-40B4-BE49-F238E27FC236}">
                    <a16:creationId xmlns:a16="http://schemas.microsoft.com/office/drawing/2014/main" id="{2C8D78F2-77FB-D64A-98D6-2A87625E336E}"/>
                  </a:ext>
                </a:extLst>
              </p:cNvPr>
              <p:cNvGrpSpPr/>
              <p:nvPr/>
            </p:nvGrpSpPr>
            <p:grpSpPr>
              <a:xfrm>
                <a:off x="4339845" y="5260929"/>
                <a:ext cx="308363" cy="632696"/>
                <a:chOff x="4413861" y="5271905"/>
                <a:chExt cx="308363" cy="632696"/>
              </a:xfrm>
            </p:grpSpPr>
            <p:grpSp>
              <p:nvGrpSpPr>
                <p:cNvPr id="83" name="Grupp 82">
                  <a:extLst>
                    <a:ext uri="{FF2B5EF4-FFF2-40B4-BE49-F238E27FC236}">
                      <a16:creationId xmlns:a16="http://schemas.microsoft.com/office/drawing/2014/main" id="{80C5D15B-AD54-5C4E-B30F-DC5AD520D707}"/>
                    </a:ext>
                  </a:extLst>
                </p:cNvPr>
                <p:cNvGrpSpPr/>
                <p:nvPr/>
              </p:nvGrpSpPr>
              <p:grpSpPr>
                <a:xfrm>
                  <a:off x="4413861" y="5271905"/>
                  <a:ext cx="308363" cy="632696"/>
                  <a:chOff x="3903609" y="1834034"/>
                  <a:chExt cx="308363" cy="632696"/>
                </a:xfrm>
              </p:grpSpPr>
              <p:sp>
                <p:nvSpPr>
                  <p:cNvPr id="84" name="textruta 83">
                    <a:extLst>
                      <a:ext uri="{FF2B5EF4-FFF2-40B4-BE49-F238E27FC236}">
                        <a16:creationId xmlns:a16="http://schemas.microsoft.com/office/drawing/2014/main" id="{42931A98-74B9-474A-90C0-FA9993D3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34034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1</a:t>
                    </a:r>
                  </a:p>
                </p:txBody>
              </p:sp>
              <p:sp>
                <p:nvSpPr>
                  <p:cNvPr id="85" name="textruta 84">
                    <a:extLst>
                      <a:ext uri="{FF2B5EF4-FFF2-40B4-BE49-F238E27FC236}">
                        <a16:creationId xmlns:a16="http://schemas.microsoft.com/office/drawing/2014/main" id="{9116EEEF-8430-4745-8C10-45578F1C6F56}"/>
                      </a:ext>
                    </a:extLst>
                  </p:cNvPr>
                  <p:cNvSpPr txBox="1"/>
                  <p:nvPr/>
                </p:nvSpPr>
                <p:spPr>
                  <a:xfrm>
                    <a:off x="3903609" y="209739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4</a:t>
                    </a:r>
                  </a:p>
                </p:txBody>
              </p:sp>
            </p:grpSp>
            <p:cxnSp>
              <p:nvCxnSpPr>
                <p:cNvPr id="98" name="Rak 97">
                  <a:extLst>
                    <a:ext uri="{FF2B5EF4-FFF2-40B4-BE49-F238E27FC236}">
                      <a16:creationId xmlns:a16="http://schemas.microsoft.com/office/drawing/2014/main" id="{BEDAC87B-E4FE-5047-9D8B-B33DCD6B8C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5446" y="5599656"/>
                  <a:ext cx="15187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upp 102">
                <a:extLst>
                  <a:ext uri="{FF2B5EF4-FFF2-40B4-BE49-F238E27FC236}">
                    <a16:creationId xmlns:a16="http://schemas.microsoft.com/office/drawing/2014/main" id="{16F32BB0-4A69-564A-8D29-019C0F153875}"/>
                  </a:ext>
                </a:extLst>
              </p:cNvPr>
              <p:cNvGrpSpPr/>
              <p:nvPr/>
            </p:nvGrpSpPr>
            <p:grpSpPr>
              <a:xfrm>
                <a:off x="4640479" y="5266870"/>
                <a:ext cx="418704" cy="620813"/>
                <a:chOff x="4851980" y="5285128"/>
                <a:chExt cx="418704" cy="620813"/>
              </a:xfrm>
            </p:grpSpPr>
            <p:grpSp>
              <p:nvGrpSpPr>
                <p:cNvPr id="87" name="Grupp 86">
                  <a:extLst>
                    <a:ext uri="{FF2B5EF4-FFF2-40B4-BE49-F238E27FC236}">
                      <a16:creationId xmlns:a16="http://schemas.microsoft.com/office/drawing/2014/main" id="{ED3E0543-584B-F14E-81D6-CA9FE335BFF9}"/>
                    </a:ext>
                  </a:extLst>
                </p:cNvPr>
                <p:cNvGrpSpPr/>
                <p:nvPr/>
              </p:nvGrpSpPr>
              <p:grpSpPr>
                <a:xfrm>
                  <a:off x="4851980" y="5285128"/>
                  <a:ext cx="418704" cy="620813"/>
                  <a:chOff x="3857415" y="1847257"/>
                  <a:chExt cx="418704" cy="620813"/>
                </a:xfrm>
              </p:grpSpPr>
              <p:sp>
                <p:nvSpPr>
                  <p:cNvPr id="88" name="textruta 87">
                    <a:extLst>
                      <a:ext uri="{FF2B5EF4-FFF2-40B4-BE49-F238E27FC236}">
                        <a16:creationId xmlns:a16="http://schemas.microsoft.com/office/drawing/2014/main" id="{17CF5C90-D3A5-D245-8B17-A1CEB72BFEDE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561" y="1847257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1</a:t>
                    </a:r>
                  </a:p>
                </p:txBody>
              </p:sp>
              <p:sp>
                <p:nvSpPr>
                  <p:cNvPr id="89" name="textruta 88">
                    <a:extLst>
                      <a:ext uri="{FF2B5EF4-FFF2-40B4-BE49-F238E27FC236}">
                        <a16:creationId xmlns:a16="http://schemas.microsoft.com/office/drawing/2014/main" id="{1760B1D9-CE6F-8146-B81F-D7081D1570E5}"/>
                      </a:ext>
                    </a:extLst>
                  </p:cNvPr>
                  <p:cNvSpPr txBox="1"/>
                  <p:nvPr/>
                </p:nvSpPr>
                <p:spPr>
                  <a:xfrm>
                    <a:off x="3857415" y="2098738"/>
                    <a:ext cx="4187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12</a:t>
                    </a:r>
                  </a:p>
                </p:txBody>
              </p:sp>
            </p:grpSp>
            <p:cxnSp>
              <p:nvCxnSpPr>
                <p:cNvPr id="99" name="Rak 98">
                  <a:extLst>
                    <a:ext uri="{FF2B5EF4-FFF2-40B4-BE49-F238E27FC236}">
                      <a16:creationId xmlns:a16="http://schemas.microsoft.com/office/drawing/2014/main" id="{57F8C870-3F57-494D-BE03-A63518468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7387" y="5602426"/>
                  <a:ext cx="20704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B5889149-5DA0-8F49-8987-6C5B48202E7D}"/>
              </a:ext>
            </a:extLst>
          </p:cNvPr>
          <p:cNvGrpSpPr/>
          <p:nvPr/>
        </p:nvGrpSpPr>
        <p:grpSpPr>
          <a:xfrm>
            <a:off x="4338391" y="4717907"/>
            <a:ext cx="1524073" cy="369332"/>
            <a:chOff x="753528" y="5154336"/>
            <a:chExt cx="1524073" cy="369332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E430D3D0-8288-0E4F-A773-52717A3FA0C2}"/>
                </a:ext>
              </a:extLst>
            </p:cNvPr>
            <p:cNvSpPr txBox="1"/>
            <p:nvPr/>
          </p:nvSpPr>
          <p:spPr>
            <a:xfrm>
              <a:off x="1102279" y="5154336"/>
              <a:ext cx="117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 h 12 min</a:t>
              </a:r>
            </a:p>
          </p:txBody>
        </p:sp>
        <p:sp>
          <p:nvSpPr>
            <p:cNvPr id="110" name="textruta 109">
              <a:extLst>
                <a:ext uri="{FF2B5EF4-FFF2-40B4-BE49-F238E27FC236}">
                  <a16:creationId xmlns:a16="http://schemas.microsoft.com/office/drawing/2014/main" id="{0AC7F225-D359-D74B-9955-5AB285AC4D27}"/>
                </a:ext>
              </a:extLst>
            </p:cNvPr>
            <p:cNvSpPr txBox="1"/>
            <p:nvPr/>
          </p:nvSpPr>
          <p:spPr>
            <a:xfrm>
              <a:off x="753528" y="515433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3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51" grpId="0" animBg="1"/>
      <p:bldP spid="7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32272</TotalTime>
  <Words>877</Words>
  <Application>Microsoft Macintosh PowerPoint</Application>
  <PresentationFormat>Bildspel på skärmen (4:3)</PresentationFormat>
  <Paragraphs>156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Chalkboard</vt:lpstr>
      <vt:lpstr>Comic Sans MS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213</cp:revision>
  <dcterms:created xsi:type="dcterms:W3CDTF">2017-04-10T07:17:33Z</dcterms:created>
  <dcterms:modified xsi:type="dcterms:W3CDTF">2018-08-02T15:11:24Z</dcterms:modified>
</cp:coreProperties>
</file>