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0" r:id="rId3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5" autoAdjust="0"/>
    <p:restoredTop sz="99404" autoAdjust="0"/>
  </p:normalViewPr>
  <p:slideViewPr>
    <p:cSldViewPr snapToGrid="0" snapToObjects="1">
      <p:cViewPr>
        <p:scale>
          <a:sx n="130" d="100"/>
          <a:sy n="130" d="100"/>
        </p:scale>
        <p:origin x="-1248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17-08-09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939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17-08-09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068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17-08-09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501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17-08-09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62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17-08-09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75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17-08-09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021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17-08-09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738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17-08-09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512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17-08-09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05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17-08-09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82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17-08-09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47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78685-97AF-A24C-8BA0-13F35216F0F3}" type="datetimeFigureOut">
              <a:rPr lang="sv-SE" smtClean="0"/>
              <a:t>17-08-09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333C6-EA9B-FF47-ACEC-1C015B6E4A47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14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1978576" y="2325126"/>
            <a:ext cx="83962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Farfar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644305" y="1015919"/>
            <a:ext cx="8021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Martin och farfar tävlar mot varandra i vem som kan slå flest sexor. Båda registrerar sina kast i ett stolpdiagram och visar varandra. </a:t>
            </a:r>
          </a:p>
        </p:txBody>
      </p:sp>
      <p:grpSp>
        <p:nvGrpSpPr>
          <p:cNvPr id="16" name="Grupp 15"/>
          <p:cNvGrpSpPr/>
          <p:nvPr/>
        </p:nvGrpSpPr>
        <p:grpSpPr>
          <a:xfrm>
            <a:off x="501577" y="1779953"/>
            <a:ext cx="6604851" cy="3653165"/>
            <a:chOff x="1885819" y="3124200"/>
            <a:chExt cx="6604851" cy="3653165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 rotWithShape="1">
            <a:blip r:embed="rId2"/>
            <a:srcRect l="1543" t="8350" r="-1"/>
            <a:stretch/>
          </p:blipFill>
          <p:spPr>
            <a:xfrm rot="293424">
              <a:off x="1885819" y="3450734"/>
              <a:ext cx="5872598" cy="3098789"/>
            </a:xfrm>
            <a:prstGeom prst="rect">
              <a:avLst/>
            </a:prstGeom>
          </p:spPr>
        </p:pic>
        <p:sp>
          <p:nvSpPr>
            <p:cNvPr id="6" name="textruta 5"/>
            <p:cNvSpPr txBox="1"/>
            <p:nvPr/>
          </p:nvSpPr>
          <p:spPr>
            <a:xfrm>
              <a:off x="3421458" y="6315700"/>
              <a:ext cx="5069212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sv-SE" sz="2400" dirty="0"/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5438385" y="3124200"/>
              <a:ext cx="839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Martin</a:t>
              </a:r>
              <a:endParaRPr lang="sv-SE" dirty="0"/>
            </a:p>
          </p:txBody>
        </p:sp>
        <p:sp>
          <p:nvSpPr>
            <p:cNvPr id="15" name="textruta 14"/>
            <p:cNvSpPr txBox="1"/>
            <p:nvPr/>
          </p:nvSpPr>
          <p:spPr>
            <a:xfrm>
              <a:off x="2589369" y="3124200"/>
              <a:ext cx="83962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sv-SE" dirty="0" smtClean="0">
                  <a:solidFill>
                    <a:srgbClr val="FFFFFF"/>
                  </a:solidFill>
                </a:rPr>
                <a:t>Farfar</a:t>
              </a:r>
              <a:endParaRPr lang="sv-SE" dirty="0">
                <a:solidFill>
                  <a:srgbClr val="FFFFFF"/>
                </a:solidFill>
              </a:endParaRPr>
            </a:p>
          </p:txBody>
        </p:sp>
        <p:sp>
          <p:nvSpPr>
            <p:cNvPr id="8" name="textruta 7"/>
            <p:cNvSpPr txBox="1"/>
            <p:nvPr/>
          </p:nvSpPr>
          <p:spPr>
            <a:xfrm>
              <a:off x="2697583" y="3124200"/>
              <a:ext cx="839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Farfar</a:t>
              </a:r>
              <a:endParaRPr lang="sv-SE" dirty="0"/>
            </a:p>
          </p:txBody>
        </p:sp>
      </p:grpSp>
      <p:sp>
        <p:nvSpPr>
          <p:cNvPr id="17" name="Rektangel 16"/>
          <p:cNvSpPr/>
          <p:nvPr/>
        </p:nvSpPr>
        <p:spPr>
          <a:xfrm>
            <a:off x="6140496" y="3767380"/>
            <a:ext cx="25249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Både Martin och farfar </a:t>
            </a:r>
            <a:endParaRPr lang="sv-SE" dirty="0" smtClean="0"/>
          </a:p>
          <a:p>
            <a:r>
              <a:rPr lang="sv-SE" dirty="0" smtClean="0"/>
              <a:t>utropar </a:t>
            </a:r>
            <a:r>
              <a:rPr lang="sv-SE" dirty="0"/>
              <a:t>sig som segrare.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1313341" y="5270677"/>
            <a:ext cx="5447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Kan du förklara hur båda kan anse att de vunnit?</a:t>
            </a:r>
            <a:endParaRPr lang="sv-SE" dirty="0"/>
          </a:p>
        </p:txBody>
      </p:sp>
      <p:sp>
        <p:nvSpPr>
          <p:cNvPr id="19" name="Rektangel 18"/>
          <p:cNvSpPr/>
          <p:nvPr/>
        </p:nvSpPr>
        <p:spPr>
          <a:xfrm>
            <a:off x="146367" y="152492"/>
            <a:ext cx="8892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smtClean="0"/>
              <a:t>X 5.3				       	 Relativ frekvens</a:t>
            </a:r>
            <a:endParaRPr lang="sv-SE" sz="2400" b="1" dirty="0"/>
          </a:p>
        </p:txBody>
      </p:sp>
      <p:pic>
        <p:nvPicPr>
          <p:cNvPr id="20" name="Bildobjekt 19"/>
          <p:cNvPicPr>
            <a:picLocks noChangeAspect="1"/>
          </p:cNvPicPr>
          <p:nvPr/>
        </p:nvPicPr>
        <p:blipFill rotWithShape="1">
          <a:blip r:embed="rId3"/>
          <a:srcRect t="6456"/>
          <a:stretch/>
        </p:blipFill>
        <p:spPr>
          <a:xfrm>
            <a:off x="6050385" y="1514162"/>
            <a:ext cx="3093615" cy="1742157"/>
          </a:xfrm>
          <a:prstGeom prst="rect">
            <a:avLst/>
          </a:prstGeom>
        </p:spPr>
      </p:pic>
      <p:sp>
        <p:nvSpPr>
          <p:cNvPr id="22" name="textruta 21"/>
          <p:cNvSpPr txBox="1"/>
          <p:nvPr/>
        </p:nvSpPr>
        <p:spPr>
          <a:xfrm>
            <a:off x="418720" y="5864433"/>
            <a:ext cx="824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 smtClean="0">
                <a:latin typeface="Bradley Hand Bold"/>
                <a:cs typeface="Bradley Hand Bold"/>
              </a:rPr>
              <a:t>Svar</a:t>
            </a:r>
            <a:r>
              <a:rPr lang="sv-SE" dirty="0" smtClean="0">
                <a:latin typeface="Bradley Hand Bold"/>
                <a:cs typeface="Bradley Hand Bold"/>
              </a:rPr>
              <a:t>:  Martin har slagit flest </a:t>
            </a:r>
            <a:r>
              <a:rPr lang="sv-SE" b="1" dirty="0" smtClean="0">
                <a:latin typeface="Bradley Hand Bold"/>
                <a:cs typeface="Bradley Hand Bold"/>
              </a:rPr>
              <a:t>antal</a:t>
            </a:r>
            <a:r>
              <a:rPr lang="sv-SE" dirty="0" smtClean="0">
                <a:latin typeface="Bradley Hand Bold"/>
                <a:cs typeface="Bradley Hand Bold"/>
              </a:rPr>
              <a:t> 6:or </a:t>
            </a:r>
            <a:r>
              <a:rPr lang="sv-SE" dirty="0" smtClean="0">
                <a:latin typeface="Bradley Hand Bold"/>
                <a:cs typeface="Bradley Hand Bold"/>
              </a:rPr>
              <a:t>men </a:t>
            </a:r>
            <a:r>
              <a:rPr lang="sv-SE" dirty="0" smtClean="0">
                <a:latin typeface="Bradley Hand Bold"/>
                <a:cs typeface="Bradley Hand Bold"/>
              </a:rPr>
              <a:t>farfar har slagit större </a:t>
            </a:r>
            <a:r>
              <a:rPr lang="sv-SE" b="1" dirty="0" smtClean="0">
                <a:latin typeface="Bradley Hand Bold"/>
                <a:cs typeface="Bradley Hand Bold"/>
              </a:rPr>
              <a:t>andel</a:t>
            </a:r>
            <a:r>
              <a:rPr lang="sv-SE" dirty="0" smtClean="0">
                <a:latin typeface="Bradley Hand Bold"/>
                <a:cs typeface="Bradley Hand Bold"/>
              </a:rPr>
              <a:t> sexor </a:t>
            </a:r>
          </a:p>
          <a:p>
            <a:r>
              <a:rPr lang="sv-SE" dirty="0">
                <a:latin typeface="Bradley Hand Bold"/>
                <a:cs typeface="Bradley Hand Bold"/>
              </a:rPr>
              <a:t>	 </a:t>
            </a:r>
            <a:r>
              <a:rPr lang="sv-SE" dirty="0" smtClean="0">
                <a:latin typeface="Bradley Hand Bold"/>
                <a:cs typeface="Bradley Hand Bold"/>
              </a:rPr>
              <a:t>   26 </a:t>
            </a:r>
            <a:r>
              <a:rPr lang="sv-SE" dirty="0" smtClean="0">
                <a:cs typeface="Bradley Hand Bold"/>
              </a:rPr>
              <a:t>%</a:t>
            </a:r>
            <a:r>
              <a:rPr lang="sv-SE" dirty="0" smtClean="0">
                <a:latin typeface="Bradley Hand Bold"/>
                <a:cs typeface="Bradley Hand Bold"/>
              </a:rPr>
              <a:t> jämfört med Martins andel som är 25 </a:t>
            </a:r>
            <a:r>
              <a:rPr lang="sv-SE" dirty="0" smtClean="0">
                <a:cs typeface="Bradley Hand Bold"/>
              </a:rPr>
              <a:t>%</a:t>
            </a:r>
            <a:r>
              <a:rPr lang="sv-SE" dirty="0" smtClean="0">
                <a:latin typeface="Bradley Hand Bold"/>
                <a:cs typeface="Bradley Hand Bold"/>
              </a:rPr>
              <a:t>.</a:t>
            </a:r>
            <a:endParaRPr lang="sv-SE" dirty="0">
              <a:latin typeface="Bradley Hand Bold"/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2586571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537" y="1333729"/>
            <a:ext cx="4211545" cy="2769596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1291333" y="410399"/>
            <a:ext cx="7134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Under en mattelektion gjorde Gustav och David en </a:t>
            </a:r>
            <a:r>
              <a:rPr lang="sv-SE" dirty="0" smtClean="0"/>
              <a:t>undersökning om </a:t>
            </a:r>
          </a:p>
          <a:p>
            <a:r>
              <a:rPr lang="sv-SE" dirty="0" smtClean="0"/>
              <a:t>hur många </a:t>
            </a:r>
            <a:r>
              <a:rPr lang="sv-SE" dirty="0"/>
              <a:t>som </a:t>
            </a:r>
            <a:r>
              <a:rPr lang="sv-SE" dirty="0" smtClean="0"/>
              <a:t>färdades </a:t>
            </a:r>
            <a:r>
              <a:rPr lang="sv-SE" dirty="0"/>
              <a:t>i varje personbil </a:t>
            </a:r>
            <a:r>
              <a:rPr lang="sv-SE" dirty="0" smtClean="0"/>
              <a:t>som åkte förbi skolan.</a:t>
            </a:r>
          </a:p>
          <a:p>
            <a:r>
              <a:rPr lang="sv-SE" dirty="0" smtClean="0"/>
              <a:t>De </a:t>
            </a:r>
            <a:r>
              <a:rPr lang="sv-SE" dirty="0"/>
              <a:t>visade resultatet i ett diagram som </a:t>
            </a:r>
            <a:r>
              <a:rPr lang="sv-SE" dirty="0" smtClean="0"/>
              <a:t>såg </a:t>
            </a:r>
            <a:r>
              <a:rPr lang="sv-SE" dirty="0"/>
              <a:t>ut </a:t>
            </a:r>
            <a:r>
              <a:rPr lang="sv-SE" dirty="0" smtClean="0"/>
              <a:t>så här</a:t>
            </a:r>
            <a:r>
              <a:rPr lang="sv-SE" dirty="0"/>
              <a:t>:</a:t>
            </a:r>
          </a:p>
        </p:txBody>
      </p:sp>
      <p:sp>
        <p:nvSpPr>
          <p:cNvPr id="6" name="Rektangel 5"/>
          <p:cNvSpPr/>
          <p:nvPr/>
        </p:nvSpPr>
        <p:spPr>
          <a:xfrm>
            <a:off x="1508178" y="4362952"/>
            <a:ext cx="415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Vilken är relativa frekvensen för 1 person?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1253585" y="6053637"/>
            <a:ext cx="751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 smtClean="0">
                <a:latin typeface="Bradley Hand Bold"/>
                <a:cs typeface="Bradley Hand Bold"/>
              </a:rPr>
              <a:t>Svar</a:t>
            </a:r>
            <a:r>
              <a:rPr lang="sv-SE" dirty="0" smtClean="0">
                <a:latin typeface="Bradley Hand Bold"/>
                <a:cs typeface="Bradley Hand Bold"/>
              </a:rPr>
              <a:t>:  Relativa frekvensen för 1 person är 30 </a:t>
            </a:r>
            <a:r>
              <a:rPr lang="sv-SE" dirty="0" smtClean="0">
                <a:cs typeface="Bradley Hand Bold"/>
              </a:rPr>
              <a:t>%</a:t>
            </a:r>
            <a:r>
              <a:rPr lang="sv-SE" dirty="0" smtClean="0">
                <a:latin typeface="Bradley Hand Bold"/>
                <a:cs typeface="Bradley Hand Bold"/>
              </a:rPr>
              <a:t>.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628033" y="4732713"/>
            <a:ext cx="151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Antal totalt :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3098079" y="4732713"/>
            <a:ext cx="3236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(9 </a:t>
            </a:r>
            <a:r>
              <a:rPr lang="sv-SE" dirty="0">
                <a:latin typeface="Bradley Hand Bold"/>
                <a:cs typeface="Bradley Hand Bold"/>
              </a:rPr>
              <a:t>+ </a:t>
            </a:r>
            <a:r>
              <a:rPr lang="sv-SE" dirty="0" smtClean="0">
                <a:latin typeface="Bradley Hand Bold"/>
                <a:cs typeface="Bradley Hand Bold"/>
              </a:rPr>
              <a:t>8 </a:t>
            </a:r>
            <a:r>
              <a:rPr lang="sv-SE" dirty="0">
                <a:latin typeface="Bradley Hand Bold"/>
                <a:cs typeface="Bradley Hand Bold"/>
              </a:rPr>
              <a:t>+ </a:t>
            </a:r>
            <a:r>
              <a:rPr lang="sv-SE" dirty="0" smtClean="0">
                <a:latin typeface="Bradley Hand Bold"/>
                <a:cs typeface="Bradley Hand Bold"/>
              </a:rPr>
              <a:t>6 + 4 + 2 + 1)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r>
              <a:rPr lang="sv-SE" dirty="0">
                <a:latin typeface="Bradley Hand Bold"/>
                <a:cs typeface="Bradley Hand Bold"/>
              </a:rPr>
              <a:t> = </a:t>
            </a:r>
            <a:endParaRPr lang="sv-SE" dirty="0"/>
          </a:p>
        </p:txBody>
      </p:sp>
      <p:sp>
        <p:nvSpPr>
          <p:cNvPr id="11" name="Rektangel 10"/>
          <p:cNvSpPr/>
          <p:nvPr/>
        </p:nvSpPr>
        <p:spPr>
          <a:xfrm>
            <a:off x="6216473" y="473228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30 </a:t>
            </a:r>
            <a:r>
              <a:rPr lang="sv-SE" dirty="0" err="1" smtClean="0">
                <a:latin typeface="Bradley Hand Bold"/>
                <a:cs typeface="Bradley Hand Bold"/>
              </a:rPr>
              <a:t>st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1323568" y="5285836"/>
            <a:ext cx="1815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Andel 1 person :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13" name="Grupp 12"/>
          <p:cNvGrpSpPr/>
          <p:nvPr/>
        </p:nvGrpSpPr>
        <p:grpSpPr>
          <a:xfrm>
            <a:off x="3098622" y="5139445"/>
            <a:ext cx="775017" cy="684127"/>
            <a:chOff x="1260131" y="1067295"/>
            <a:chExt cx="775017" cy="684127"/>
          </a:xfrm>
        </p:grpSpPr>
        <p:grpSp>
          <p:nvGrpSpPr>
            <p:cNvPr id="14" name="Grupp 13"/>
            <p:cNvGrpSpPr/>
            <p:nvPr/>
          </p:nvGrpSpPr>
          <p:grpSpPr>
            <a:xfrm>
              <a:off x="1260131" y="1067295"/>
              <a:ext cx="468109" cy="684127"/>
              <a:chOff x="3910829" y="1834034"/>
              <a:chExt cx="468109" cy="684127"/>
            </a:xfrm>
          </p:grpSpPr>
          <p:sp>
            <p:nvSpPr>
              <p:cNvPr id="16" name="textruta 15"/>
              <p:cNvSpPr txBox="1"/>
              <p:nvPr/>
            </p:nvSpPr>
            <p:spPr>
              <a:xfrm>
                <a:off x="4014736" y="1834034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 smtClean="0">
                    <a:latin typeface="Bradley Hand Bold"/>
                    <a:cs typeface="Bradley Hand Bold"/>
                  </a:rPr>
                  <a:t>9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  <p:sp>
            <p:nvSpPr>
              <p:cNvPr id="17" name="textruta 16"/>
              <p:cNvSpPr txBox="1"/>
              <p:nvPr/>
            </p:nvSpPr>
            <p:spPr>
              <a:xfrm>
                <a:off x="3910829" y="2148829"/>
                <a:ext cx="4540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 smtClean="0">
                    <a:latin typeface="Bradley Hand Bold"/>
                    <a:cs typeface="Bradley Hand Bold"/>
                  </a:rPr>
                  <a:t>30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  <p:cxnSp>
            <p:nvCxnSpPr>
              <p:cNvPr id="18" name="Rak 17"/>
              <p:cNvCxnSpPr/>
              <p:nvPr/>
            </p:nvCxnSpPr>
            <p:spPr>
              <a:xfrm>
                <a:off x="3976716" y="2203366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ruta 14"/>
            <p:cNvSpPr txBox="1"/>
            <p:nvPr/>
          </p:nvSpPr>
          <p:spPr>
            <a:xfrm>
              <a:off x="1658201" y="1222824"/>
              <a:ext cx="376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>
                  <a:latin typeface="Bradley Hand Bold"/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19" name="Rektangel 18"/>
          <p:cNvSpPr/>
          <p:nvPr/>
        </p:nvSpPr>
        <p:spPr>
          <a:xfrm>
            <a:off x="3716223" y="5284473"/>
            <a:ext cx="761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0,3 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4339046" y="5269574"/>
            <a:ext cx="672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30 </a:t>
            </a:r>
            <a:r>
              <a:rPr lang="sv-SE" dirty="0" smtClean="0">
                <a:cs typeface="Bradley Hand Bold"/>
              </a:rPr>
              <a:t>%</a:t>
            </a:r>
            <a:endParaRPr lang="sv-SE" dirty="0"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376004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  <p:bldP spid="11" grpId="0"/>
      <p:bldP spid="12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152</Words>
  <Application>Microsoft Macintosh PowerPoint</Application>
  <PresentationFormat>Bildspel på skärmen (4:3)</PresentationFormat>
  <Paragraphs>25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3" baseType="lpstr">
      <vt:lpstr>Office-tema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31</cp:revision>
  <dcterms:created xsi:type="dcterms:W3CDTF">2017-04-14T14:36:05Z</dcterms:created>
  <dcterms:modified xsi:type="dcterms:W3CDTF">2017-08-09T07:24:36Z</dcterms:modified>
</cp:coreProperties>
</file>