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57" r:id="rId4"/>
    <p:sldId id="270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5" autoAdjust="0"/>
    <p:restoredTop sz="99038" autoAdjust="0"/>
  </p:normalViewPr>
  <p:slideViewPr>
    <p:cSldViewPr snapToGrid="0" snapToObjects="1">
      <p:cViewPr>
        <p:scale>
          <a:sx n="400" d="100"/>
          <a:sy n="400" d="100"/>
        </p:scale>
        <p:origin x="7800" y="9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8627" y="150163"/>
            <a:ext cx="8823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5.1			</a:t>
            </a:r>
            <a:r>
              <a:rPr lang="sv-SE" sz="2400" b="1" dirty="0"/>
              <a:t> </a:t>
            </a:r>
            <a:r>
              <a:rPr lang="sv-SE" sz="2400" b="1" dirty="0" smtClean="0"/>
              <a:t>                         Sannolikhet</a:t>
            </a:r>
            <a:endParaRPr lang="sv-SE" sz="2400" b="1" dirty="0"/>
          </a:p>
        </p:txBody>
      </p:sp>
      <p:sp>
        <p:nvSpPr>
          <p:cNvPr id="3" name="Rektangel 2"/>
          <p:cNvSpPr/>
          <p:nvPr/>
        </p:nvSpPr>
        <p:spPr>
          <a:xfrm>
            <a:off x="1354010" y="757783"/>
            <a:ext cx="6120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man kastar en sexsidig tärning kan det bli </a:t>
            </a:r>
            <a:r>
              <a:rPr lang="sv-SE" b="1" dirty="0">
                <a:solidFill>
                  <a:srgbClr val="800000"/>
                </a:solidFill>
              </a:rPr>
              <a:t>sex </a:t>
            </a:r>
            <a:r>
              <a:rPr lang="sv-SE" dirty="0"/>
              <a:t>olika </a:t>
            </a:r>
            <a:r>
              <a:rPr lang="sv-SE" b="1" i="1" dirty="0" smtClean="0">
                <a:solidFill>
                  <a:srgbClr val="800000"/>
                </a:solidFill>
              </a:rPr>
              <a:t>utfall</a:t>
            </a:r>
            <a:r>
              <a:rPr lang="sv-SE" dirty="0" smtClean="0"/>
              <a:t>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574050" y="1354088"/>
            <a:ext cx="1038026" cy="103964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34852" r="35298" b="54267"/>
          <a:stretch/>
        </p:blipFill>
        <p:spPr>
          <a:xfrm>
            <a:off x="1942046" y="1357583"/>
            <a:ext cx="1069047" cy="103964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0315" b="54267"/>
          <a:stretch/>
        </p:blipFill>
        <p:spPr>
          <a:xfrm>
            <a:off x="3322976" y="1361035"/>
            <a:ext cx="1063155" cy="103964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54779" r="71301" b="1"/>
          <a:stretch/>
        </p:blipFill>
        <p:spPr>
          <a:xfrm>
            <a:off x="4716251" y="1372692"/>
            <a:ext cx="1027832" cy="102798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34852" t="54421" r="35809"/>
          <a:stretch/>
        </p:blipFill>
        <p:spPr>
          <a:xfrm>
            <a:off x="6050502" y="1357583"/>
            <a:ext cx="1050773" cy="103615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1136" t="54115"/>
          <a:stretch/>
        </p:blipFill>
        <p:spPr>
          <a:xfrm>
            <a:off x="7474185" y="1357583"/>
            <a:ext cx="1033718" cy="1043097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873151" y="2828836"/>
            <a:ext cx="7801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är </a:t>
            </a:r>
            <a:r>
              <a:rPr lang="sv-SE" b="1" dirty="0">
                <a:solidFill>
                  <a:srgbClr val="800000"/>
                </a:solidFill>
              </a:rPr>
              <a:t>lika stor</a:t>
            </a:r>
            <a:r>
              <a:rPr lang="sv-SE" dirty="0"/>
              <a:t> för varje </a:t>
            </a:r>
            <a:r>
              <a:rPr lang="sv-SE" dirty="0" smtClean="0"/>
              <a:t>utfall = </a:t>
            </a:r>
            <a:r>
              <a:rPr lang="sv-SE" b="1" i="1" dirty="0">
                <a:solidFill>
                  <a:srgbClr val="800000"/>
                </a:solidFill>
              </a:rPr>
              <a:t>likformig sannolikhetsfördelning</a:t>
            </a:r>
            <a:r>
              <a:rPr lang="sv-SE" dirty="0"/>
              <a:t>.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40188" y="3705517"/>
            <a:ext cx="7536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man kastar en </a:t>
            </a:r>
            <a:r>
              <a:rPr lang="sv-SE" dirty="0" smtClean="0"/>
              <a:t>tärning </a:t>
            </a:r>
            <a:r>
              <a:rPr lang="sv-SE" dirty="0" smtClean="0"/>
              <a:t>där </a:t>
            </a:r>
            <a:r>
              <a:rPr lang="sv-SE" dirty="0" smtClean="0"/>
              <a:t>flera sidor </a:t>
            </a:r>
            <a:r>
              <a:rPr lang="sv-SE" dirty="0" smtClean="0"/>
              <a:t>har samma </a:t>
            </a:r>
            <a:r>
              <a:rPr lang="sv-SE" dirty="0" smtClean="0"/>
              <a:t>antal </a:t>
            </a:r>
            <a:r>
              <a:rPr lang="sv-SE" dirty="0" smtClean="0"/>
              <a:t>prickar, </a:t>
            </a:r>
            <a:r>
              <a:rPr lang="sv-SE" dirty="0" smtClean="0"/>
              <a:t>påverkas sannolikheten för varje utfall.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574050" y="4770643"/>
            <a:ext cx="1038026" cy="1039645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1973067" y="4753251"/>
            <a:ext cx="1038026" cy="103964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0315" b="54267"/>
          <a:stretch/>
        </p:blipFill>
        <p:spPr>
          <a:xfrm>
            <a:off x="3322976" y="4770643"/>
            <a:ext cx="1063155" cy="1039645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54779" r="71301" b="1"/>
          <a:stretch/>
        </p:blipFill>
        <p:spPr>
          <a:xfrm>
            <a:off x="4716251" y="4770643"/>
            <a:ext cx="1027832" cy="102798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6063249" y="4770643"/>
            <a:ext cx="1038026" cy="1039645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71016" b="54267"/>
          <a:stretch/>
        </p:blipFill>
        <p:spPr>
          <a:xfrm>
            <a:off x="7474185" y="4770643"/>
            <a:ext cx="1038026" cy="1039645"/>
          </a:xfrm>
          <a:prstGeom prst="rect">
            <a:avLst/>
          </a:prstGeom>
        </p:spPr>
      </p:pic>
      <p:sp>
        <p:nvSpPr>
          <p:cNvPr id="18" name="Rektangel 17"/>
          <p:cNvSpPr/>
          <p:nvPr/>
        </p:nvSpPr>
        <p:spPr>
          <a:xfrm>
            <a:off x="485295" y="6031756"/>
            <a:ext cx="83382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</a:t>
            </a:r>
            <a:r>
              <a:rPr lang="sv-SE" dirty="0" smtClean="0"/>
              <a:t>är </a:t>
            </a:r>
            <a:r>
              <a:rPr lang="sv-SE" b="1" dirty="0" smtClean="0">
                <a:solidFill>
                  <a:srgbClr val="800000"/>
                </a:solidFill>
              </a:rPr>
              <a:t>inte</a:t>
            </a:r>
            <a:r>
              <a:rPr lang="sv-SE" dirty="0" smtClean="0"/>
              <a:t> </a:t>
            </a:r>
            <a:r>
              <a:rPr lang="sv-SE" b="1" dirty="0">
                <a:solidFill>
                  <a:srgbClr val="800000"/>
                </a:solidFill>
              </a:rPr>
              <a:t>lika stor</a:t>
            </a:r>
            <a:r>
              <a:rPr lang="sv-SE" dirty="0"/>
              <a:t> för varje </a:t>
            </a:r>
            <a:r>
              <a:rPr lang="sv-SE" dirty="0" smtClean="0"/>
              <a:t>utfall = </a:t>
            </a:r>
            <a:r>
              <a:rPr lang="sv-SE" b="1" i="1" dirty="0" smtClean="0">
                <a:solidFill>
                  <a:srgbClr val="800000"/>
                </a:solidFill>
              </a:rPr>
              <a:t>olikformig </a:t>
            </a:r>
            <a:r>
              <a:rPr lang="sv-SE" b="1" i="1" dirty="0">
                <a:solidFill>
                  <a:srgbClr val="800000"/>
                </a:solidFill>
              </a:rPr>
              <a:t>sannolikhetsfördelning</a:t>
            </a:r>
            <a:r>
              <a:rPr lang="sv-SE" dirty="0"/>
              <a:t>.</a:t>
            </a:r>
          </a:p>
        </p:txBody>
      </p:sp>
      <p:sp>
        <p:nvSpPr>
          <p:cNvPr id="19" name="Rektangel 18"/>
          <p:cNvSpPr/>
          <p:nvPr/>
        </p:nvSpPr>
        <p:spPr>
          <a:xfrm>
            <a:off x="3185623" y="3967249"/>
            <a:ext cx="5637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I det är fallet är det mer sannolikt att slå en 1:a än en 3:a.</a:t>
            </a:r>
            <a:endParaRPr lang="sv-S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4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500728" y="280312"/>
            <a:ext cx="2389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Beräkna sannolikheten</a:t>
            </a:r>
            <a:endParaRPr lang="sv-SE" b="1" dirty="0">
              <a:solidFill>
                <a:srgbClr val="80000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533925" y="1085304"/>
            <a:ext cx="8386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Sannolikheten </a:t>
            </a:r>
            <a:r>
              <a:rPr lang="sv-SE" dirty="0"/>
              <a:t>brukar </a:t>
            </a:r>
            <a:r>
              <a:rPr lang="sv-SE" dirty="0" smtClean="0"/>
              <a:t>anges som </a:t>
            </a:r>
            <a:r>
              <a:rPr lang="sv-SE" dirty="0"/>
              <a:t>en </a:t>
            </a:r>
            <a:r>
              <a:rPr lang="sv-SE" b="1" i="1" dirty="0">
                <a:solidFill>
                  <a:srgbClr val="800000"/>
                </a:solidFill>
              </a:rPr>
              <a:t>andel</a:t>
            </a:r>
            <a:r>
              <a:rPr lang="sv-SE" dirty="0"/>
              <a:t> i bråkform, procentform eller decimalform.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287" y="1608568"/>
            <a:ext cx="5372530" cy="867614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956752" y="735792"/>
            <a:ext cx="5909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/>
              <a:t>Sannolikheten betecknas</a:t>
            </a:r>
            <a:r>
              <a:rPr lang="sv-SE" b="1" dirty="0">
                <a:solidFill>
                  <a:srgbClr val="800000"/>
                </a:solidFill>
              </a:rPr>
              <a:t> P</a:t>
            </a:r>
            <a:r>
              <a:rPr lang="sv-SE" dirty="0"/>
              <a:t>, från engelskans </a:t>
            </a:r>
            <a:r>
              <a:rPr lang="sv-SE" i="1" dirty="0" err="1">
                <a:solidFill>
                  <a:srgbClr val="800000"/>
                </a:solidFill>
              </a:rPr>
              <a:t>probability</a:t>
            </a:r>
            <a:r>
              <a:rPr lang="sv-SE" dirty="0"/>
              <a:t>. </a:t>
            </a:r>
          </a:p>
        </p:txBody>
      </p:sp>
      <p:sp>
        <p:nvSpPr>
          <p:cNvPr id="6" name="Rektangel 5"/>
          <p:cNvSpPr/>
          <p:nvPr/>
        </p:nvSpPr>
        <p:spPr>
          <a:xfrm>
            <a:off x="666133" y="2571270"/>
            <a:ext cx="7690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att slå en sexa är </a:t>
            </a:r>
            <a:r>
              <a:rPr lang="sv-SE" b="1" dirty="0" smtClean="0">
                <a:solidFill>
                  <a:srgbClr val="800000"/>
                </a:solidFill>
              </a:rPr>
              <a:t>1</a:t>
            </a:r>
            <a:r>
              <a:rPr lang="sv-SE" dirty="0" smtClean="0"/>
              <a:t> (</a:t>
            </a:r>
            <a:r>
              <a:rPr lang="sv-SE" dirty="0" smtClean="0"/>
              <a:t>gynnsamma </a:t>
            </a:r>
            <a:r>
              <a:rPr lang="sv-SE" dirty="0" smtClean="0"/>
              <a:t>utfall) av </a:t>
            </a:r>
            <a:r>
              <a:rPr lang="sv-SE" b="1" dirty="0" smtClean="0">
                <a:solidFill>
                  <a:srgbClr val="800000"/>
                </a:solidFill>
              </a:rPr>
              <a:t>6</a:t>
            </a:r>
            <a:r>
              <a:rPr lang="sv-SE" dirty="0" smtClean="0"/>
              <a:t> (möjliga utfall</a:t>
            </a:r>
            <a:r>
              <a:rPr lang="sv-SE" dirty="0" smtClean="0"/>
              <a:t>).</a:t>
            </a:r>
            <a:endParaRPr lang="sv-SE" dirty="0" smtClean="0"/>
          </a:p>
        </p:txBody>
      </p:sp>
      <p:grpSp>
        <p:nvGrpSpPr>
          <p:cNvPr id="7" name="Grupp 6"/>
          <p:cNvGrpSpPr/>
          <p:nvPr/>
        </p:nvGrpSpPr>
        <p:grpSpPr>
          <a:xfrm>
            <a:off x="3986857" y="3001703"/>
            <a:ext cx="301660" cy="684127"/>
            <a:chOff x="3910286" y="1834034"/>
            <a:chExt cx="301660" cy="684127"/>
          </a:xfrm>
        </p:grpSpPr>
        <p:sp>
          <p:nvSpPr>
            <p:cNvPr id="8" name="textruta 7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</a:t>
              </a:r>
              <a:endParaRPr lang="sv-SE" dirty="0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6</a:t>
              </a:r>
              <a:endParaRPr lang="sv-SE" dirty="0"/>
            </a:p>
          </p:txBody>
        </p:sp>
        <p:cxnSp>
          <p:nvCxnSpPr>
            <p:cNvPr id="10" name="Rak 9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ktangel 10"/>
          <p:cNvSpPr/>
          <p:nvPr/>
        </p:nvSpPr>
        <p:spPr>
          <a:xfrm>
            <a:off x="3121116" y="3154903"/>
            <a:ext cx="90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P(6:a) =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729050" y="3757952"/>
            <a:ext cx="7936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Sannolikheten att </a:t>
            </a:r>
            <a:r>
              <a:rPr lang="sv-SE" i="1" dirty="0"/>
              <a:t>inte</a:t>
            </a:r>
            <a:r>
              <a:rPr lang="sv-SE" dirty="0"/>
              <a:t> slå en sexa är </a:t>
            </a:r>
            <a:r>
              <a:rPr lang="sv-SE" b="1" dirty="0">
                <a:solidFill>
                  <a:srgbClr val="800000"/>
                </a:solidFill>
              </a:rPr>
              <a:t>5</a:t>
            </a:r>
            <a:r>
              <a:rPr lang="sv-SE" dirty="0"/>
              <a:t> (</a:t>
            </a:r>
            <a:r>
              <a:rPr lang="sv-SE" dirty="0" smtClean="0"/>
              <a:t>gynnsamma </a:t>
            </a:r>
            <a:r>
              <a:rPr lang="sv-SE" dirty="0"/>
              <a:t>utfall) av </a:t>
            </a:r>
            <a:r>
              <a:rPr lang="sv-SE" b="1" dirty="0">
                <a:solidFill>
                  <a:srgbClr val="800000"/>
                </a:solidFill>
              </a:rPr>
              <a:t>6</a:t>
            </a:r>
            <a:r>
              <a:rPr lang="sv-SE" dirty="0"/>
              <a:t> (möjliga utfall</a:t>
            </a:r>
            <a:r>
              <a:rPr lang="sv-SE" dirty="0" smtClean="0"/>
              <a:t>).</a:t>
            </a:r>
            <a:endParaRPr lang="sv-SE" dirty="0"/>
          </a:p>
        </p:txBody>
      </p:sp>
      <p:grpSp>
        <p:nvGrpSpPr>
          <p:cNvPr id="13" name="Grupp 12"/>
          <p:cNvGrpSpPr/>
          <p:nvPr/>
        </p:nvGrpSpPr>
        <p:grpSpPr>
          <a:xfrm>
            <a:off x="3986857" y="4170901"/>
            <a:ext cx="301660" cy="684127"/>
            <a:chOff x="3910286" y="1834034"/>
            <a:chExt cx="301660" cy="684127"/>
          </a:xfrm>
        </p:grpSpPr>
        <p:sp>
          <p:nvSpPr>
            <p:cNvPr id="14" name="textruta 13"/>
            <p:cNvSpPr txBox="1"/>
            <p:nvPr/>
          </p:nvSpPr>
          <p:spPr>
            <a:xfrm>
              <a:off x="3910286" y="18340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5</a:t>
              </a:r>
              <a:endParaRPr lang="sv-SE" dirty="0"/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3910286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6</a:t>
              </a:r>
              <a:endParaRPr lang="sv-SE" dirty="0"/>
            </a:p>
          </p:txBody>
        </p:sp>
        <p:cxnSp>
          <p:nvCxnSpPr>
            <p:cNvPr id="16" name="Rak 15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ktangel 16"/>
          <p:cNvSpPr/>
          <p:nvPr/>
        </p:nvSpPr>
        <p:spPr>
          <a:xfrm>
            <a:off x="2726025" y="4312678"/>
            <a:ext cx="1375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P</a:t>
            </a:r>
            <a:r>
              <a:rPr lang="sv-SE" dirty="0" smtClean="0"/>
              <a:t>(inte 6</a:t>
            </a:r>
            <a:r>
              <a:rPr lang="sv-SE" dirty="0"/>
              <a:t>:a) = </a:t>
            </a:r>
          </a:p>
        </p:txBody>
      </p:sp>
      <p:sp>
        <p:nvSpPr>
          <p:cNvPr id="18" name="Rektangel 17"/>
          <p:cNvSpPr/>
          <p:nvPr/>
        </p:nvSpPr>
        <p:spPr>
          <a:xfrm>
            <a:off x="1521437" y="5116815"/>
            <a:ext cx="5654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Sannolikheten </a:t>
            </a:r>
            <a:r>
              <a:rPr lang="sv-SE" dirty="0"/>
              <a:t>för att en händelse ska </a:t>
            </a:r>
            <a:r>
              <a:rPr lang="sv-SE" dirty="0" smtClean="0"/>
              <a:t>inträffa adderat med </a:t>
            </a:r>
          </a:p>
          <a:p>
            <a:r>
              <a:rPr lang="sv-SE" dirty="0" smtClean="0"/>
              <a:t>sannolikheten för </a:t>
            </a:r>
            <a:r>
              <a:rPr lang="sv-SE" dirty="0"/>
              <a:t>att den inte ska </a:t>
            </a:r>
            <a:r>
              <a:rPr lang="sv-SE" dirty="0" smtClean="0"/>
              <a:t>inträffa </a:t>
            </a:r>
            <a:r>
              <a:rPr lang="sv-SE" dirty="0" smtClean="0"/>
              <a:t>är </a:t>
            </a:r>
            <a:r>
              <a:rPr lang="sv-SE" b="1" dirty="0" smtClean="0">
                <a:solidFill>
                  <a:srgbClr val="800000"/>
                </a:solidFill>
              </a:rPr>
              <a:t>1</a:t>
            </a:r>
            <a:r>
              <a:rPr lang="sv-SE" dirty="0"/>
              <a:t>.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827173" y="6130051"/>
            <a:ext cx="2139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P(6:a</a:t>
            </a:r>
            <a:r>
              <a:rPr lang="sv-SE" dirty="0" smtClean="0"/>
              <a:t>) + </a:t>
            </a:r>
            <a:r>
              <a:rPr lang="sv-SE" dirty="0"/>
              <a:t>P(inte 6:a) </a:t>
            </a:r>
            <a:r>
              <a:rPr lang="sv-SE" dirty="0" smtClean="0"/>
              <a:t> </a:t>
            </a:r>
            <a:r>
              <a:rPr lang="sv-SE" dirty="0"/>
              <a:t>= </a:t>
            </a:r>
          </a:p>
        </p:txBody>
      </p:sp>
      <p:grpSp>
        <p:nvGrpSpPr>
          <p:cNvPr id="31" name="Grupp 30"/>
          <p:cNvGrpSpPr/>
          <p:nvPr/>
        </p:nvGrpSpPr>
        <p:grpSpPr>
          <a:xfrm>
            <a:off x="3950011" y="5975481"/>
            <a:ext cx="1233584" cy="684127"/>
            <a:chOff x="3950919" y="6118919"/>
            <a:chExt cx="1233584" cy="684127"/>
          </a:xfrm>
        </p:grpSpPr>
        <p:grpSp>
          <p:nvGrpSpPr>
            <p:cNvPr id="29" name="Grupp 28"/>
            <p:cNvGrpSpPr/>
            <p:nvPr/>
          </p:nvGrpSpPr>
          <p:grpSpPr>
            <a:xfrm>
              <a:off x="3950919" y="6118919"/>
              <a:ext cx="862029" cy="684127"/>
              <a:chOff x="3950919" y="6118919"/>
              <a:chExt cx="862029" cy="684127"/>
            </a:xfrm>
          </p:grpSpPr>
          <p:grpSp>
            <p:nvGrpSpPr>
              <p:cNvPr id="20" name="Grupp 19"/>
              <p:cNvGrpSpPr/>
              <p:nvPr/>
            </p:nvGrpSpPr>
            <p:grpSpPr>
              <a:xfrm>
                <a:off x="3950919" y="6130051"/>
                <a:ext cx="301660" cy="672995"/>
                <a:chOff x="3910286" y="1834034"/>
                <a:chExt cx="301660" cy="672995"/>
              </a:xfrm>
            </p:grpSpPr>
            <p:sp>
              <p:nvSpPr>
                <p:cNvPr id="21" name="textruta 20"/>
                <p:cNvSpPr txBox="1"/>
                <p:nvPr/>
              </p:nvSpPr>
              <p:spPr>
                <a:xfrm>
                  <a:off x="3910286" y="1834034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1</a:t>
                  </a:r>
                  <a:endParaRPr lang="sv-SE" dirty="0"/>
                </a:p>
              </p:txBody>
            </p:sp>
            <p:sp>
              <p:nvSpPr>
                <p:cNvPr id="22" name="textruta 21"/>
                <p:cNvSpPr txBox="1"/>
                <p:nvPr/>
              </p:nvSpPr>
              <p:spPr>
                <a:xfrm>
                  <a:off x="3910286" y="2137697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6</a:t>
                  </a:r>
                  <a:endParaRPr lang="sv-SE" dirty="0"/>
                </a:p>
              </p:txBody>
            </p:sp>
            <p:cxnSp>
              <p:nvCxnSpPr>
                <p:cNvPr id="23" name="Rak 22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ruta 23"/>
              <p:cNvSpPr txBox="1"/>
              <p:nvPr/>
            </p:nvSpPr>
            <p:spPr>
              <a:xfrm>
                <a:off x="4252579" y="6289534"/>
                <a:ext cx="4059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/>
                  <a:t>+</a:t>
                </a:r>
                <a:endParaRPr lang="sv-SE" dirty="0"/>
              </a:p>
            </p:txBody>
          </p:sp>
          <p:grpSp>
            <p:nvGrpSpPr>
              <p:cNvPr id="25" name="Grupp 24"/>
              <p:cNvGrpSpPr/>
              <p:nvPr/>
            </p:nvGrpSpPr>
            <p:grpSpPr>
              <a:xfrm>
                <a:off x="4511288" y="6118919"/>
                <a:ext cx="301660" cy="684127"/>
                <a:chOff x="3910286" y="1834034"/>
                <a:chExt cx="301660" cy="684127"/>
              </a:xfrm>
            </p:grpSpPr>
            <p:sp>
              <p:nvSpPr>
                <p:cNvPr id="26" name="textruta 25"/>
                <p:cNvSpPr txBox="1"/>
                <p:nvPr/>
              </p:nvSpPr>
              <p:spPr>
                <a:xfrm>
                  <a:off x="3910286" y="1834034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5</a:t>
                  </a:r>
                  <a:endParaRPr lang="sv-SE" dirty="0"/>
                </a:p>
              </p:txBody>
            </p:sp>
            <p:sp>
              <p:nvSpPr>
                <p:cNvPr id="27" name="textruta 26"/>
                <p:cNvSpPr txBox="1"/>
                <p:nvPr/>
              </p:nvSpPr>
              <p:spPr>
                <a:xfrm>
                  <a:off x="3910286" y="2148829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 smtClean="0"/>
                    <a:t>6</a:t>
                  </a:r>
                  <a:endParaRPr lang="sv-SE" dirty="0"/>
                </a:p>
              </p:txBody>
            </p:sp>
            <p:cxnSp>
              <p:nvCxnSpPr>
                <p:cNvPr id="28" name="Rak 27"/>
                <p:cNvCxnSpPr/>
                <p:nvPr/>
              </p:nvCxnSpPr>
              <p:spPr>
                <a:xfrm>
                  <a:off x="3910286" y="2203366"/>
                  <a:ext cx="30166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textruta 29"/>
            <p:cNvSpPr txBox="1"/>
            <p:nvPr/>
          </p:nvSpPr>
          <p:spPr>
            <a:xfrm>
              <a:off x="4778530" y="6289534"/>
              <a:ext cx="405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37" name="Grupp 36"/>
          <p:cNvGrpSpPr/>
          <p:nvPr/>
        </p:nvGrpSpPr>
        <p:grpSpPr>
          <a:xfrm>
            <a:off x="5033673" y="5986613"/>
            <a:ext cx="707633" cy="672995"/>
            <a:chOff x="5033673" y="6130051"/>
            <a:chExt cx="707633" cy="672995"/>
          </a:xfrm>
        </p:grpSpPr>
        <p:grpSp>
          <p:nvGrpSpPr>
            <p:cNvPr id="32" name="Grupp 31"/>
            <p:cNvGrpSpPr/>
            <p:nvPr/>
          </p:nvGrpSpPr>
          <p:grpSpPr>
            <a:xfrm>
              <a:off x="5033673" y="6130051"/>
              <a:ext cx="301660" cy="672995"/>
              <a:chOff x="3910286" y="1834034"/>
              <a:chExt cx="301660" cy="672995"/>
            </a:xfrm>
          </p:grpSpPr>
          <p:sp>
            <p:nvSpPr>
              <p:cNvPr id="33" name="textruta 32"/>
              <p:cNvSpPr txBox="1"/>
              <p:nvPr/>
            </p:nvSpPr>
            <p:spPr>
              <a:xfrm>
                <a:off x="3910286" y="183403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6</a:t>
                </a:r>
                <a:endParaRPr lang="sv-SE" dirty="0"/>
              </a:p>
            </p:txBody>
          </p:sp>
          <p:sp>
            <p:nvSpPr>
              <p:cNvPr id="34" name="textruta 33"/>
              <p:cNvSpPr txBox="1"/>
              <p:nvPr/>
            </p:nvSpPr>
            <p:spPr>
              <a:xfrm>
                <a:off x="3910286" y="2137697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6</a:t>
                </a:r>
                <a:endParaRPr lang="sv-SE" dirty="0"/>
              </a:p>
            </p:txBody>
          </p:sp>
          <p:cxnSp>
            <p:nvCxnSpPr>
              <p:cNvPr id="35" name="Rak 34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ruta 35"/>
            <p:cNvSpPr txBox="1"/>
            <p:nvPr/>
          </p:nvSpPr>
          <p:spPr>
            <a:xfrm>
              <a:off x="5335333" y="6282658"/>
              <a:ext cx="405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sp>
        <p:nvSpPr>
          <p:cNvPr id="38" name="textruta 37"/>
          <p:cNvSpPr txBox="1"/>
          <p:nvPr/>
        </p:nvSpPr>
        <p:spPr>
          <a:xfrm>
            <a:off x="5552616" y="61601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1</a:t>
            </a:r>
            <a:endParaRPr lang="sv-S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6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1" grpId="0"/>
      <p:bldP spid="12" grpId="0"/>
      <p:bldP spid="17" grpId="0"/>
      <p:bldP spid="18" grpId="0"/>
      <p:bldP spid="19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502324" y="389967"/>
            <a:ext cx="6658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stor </a:t>
            </a:r>
            <a:r>
              <a:rPr lang="sv-SE" dirty="0" smtClean="0"/>
              <a:t>är </a:t>
            </a:r>
            <a:r>
              <a:rPr lang="sv-SE" dirty="0"/>
              <a:t>sannolikheten att man vid kast med </a:t>
            </a:r>
            <a:r>
              <a:rPr lang="sv-SE" dirty="0" smtClean="0"/>
              <a:t>en 8-sidig tärning får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502325" y="947665"/>
            <a:ext cx="157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a) ett </a:t>
            </a:r>
            <a:r>
              <a:rPr lang="sv-SE" dirty="0" smtClean="0"/>
              <a:t>jämnt </a:t>
            </a:r>
            <a:r>
              <a:rPr lang="sv-SE" dirty="0"/>
              <a:t>tal</a:t>
            </a:r>
          </a:p>
        </p:txBody>
      </p:sp>
      <p:sp>
        <p:nvSpPr>
          <p:cNvPr id="6" name="Rektangel 5"/>
          <p:cNvSpPr/>
          <p:nvPr/>
        </p:nvSpPr>
        <p:spPr>
          <a:xfrm>
            <a:off x="5373058" y="932585"/>
            <a:ext cx="1678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b) </a:t>
            </a:r>
            <a:r>
              <a:rPr lang="sv-SE" dirty="0"/>
              <a:t>minst en trea</a:t>
            </a:r>
          </a:p>
        </p:txBody>
      </p:sp>
      <p:sp>
        <p:nvSpPr>
          <p:cNvPr id="9" name="Rektangel 8"/>
          <p:cNvSpPr/>
          <p:nvPr/>
        </p:nvSpPr>
        <p:spPr>
          <a:xfrm>
            <a:off x="1502324" y="2698287"/>
            <a:ext cx="640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I en låda finns 7 röda, 3 gula och 10 vita kulor.</a:t>
            </a:r>
          </a:p>
          <a:p>
            <a:r>
              <a:rPr lang="sv-SE" dirty="0" smtClean="0"/>
              <a:t>Du tar upp en kula utan att titta. Hur stor är sannolikheten att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84956" y="3467518"/>
            <a:ext cx="1458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a) kulan </a:t>
            </a:r>
            <a:r>
              <a:rPr lang="sv-SE" dirty="0" smtClean="0"/>
              <a:t>är </a:t>
            </a:r>
            <a:r>
              <a:rPr lang="sv-SE" dirty="0"/>
              <a:t>vit</a:t>
            </a:r>
          </a:p>
        </p:txBody>
      </p:sp>
      <p:sp>
        <p:nvSpPr>
          <p:cNvPr id="11" name="Rektangel 10"/>
          <p:cNvSpPr/>
          <p:nvPr/>
        </p:nvSpPr>
        <p:spPr>
          <a:xfrm>
            <a:off x="6223292" y="3470039"/>
            <a:ext cx="197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b) </a:t>
            </a:r>
            <a:r>
              <a:rPr lang="sv-SE" dirty="0"/>
              <a:t>kulan inte </a:t>
            </a:r>
            <a:r>
              <a:rPr lang="sv-SE" dirty="0" smtClean="0"/>
              <a:t>är röd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2814093" y="1473319"/>
            <a:ext cx="631777" cy="684127"/>
            <a:chOff x="1259588" y="1067295"/>
            <a:chExt cx="631777" cy="684127"/>
          </a:xfrm>
        </p:grpSpPr>
        <p:grpSp>
          <p:nvGrpSpPr>
            <p:cNvPr id="16" name="Grupp 15"/>
            <p:cNvGrpSpPr/>
            <p:nvPr/>
          </p:nvGrpSpPr>
          <p:grpSpPr>
            <a:xfrm>
              <a:off x="1259588" y="1067295"/>
              <a:ext cx="338554" cy="684127"/>
              <a:chOff x="3910286" y="1834034"/>
              <a:chExt cx="338554" cy="684127"/>
            </a:xfrm>
          </p:grpSpPr>
          <p:sp>
            <p:nvSpPr>
              <p:cNvPr id="18" name="textruta 17"/>
              <p:cNvSpPr txBox="1"/>
              <p:nvPr/>
            </p:nvSpPr>
            <p:spPr>
              <a:xfrm>
                <a:off x="3910286" y="1834034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4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3910829" y="2148829"/>
                <a:ext cx="31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8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>
                <a:off x="391028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/>
            <p:cNvSpPr txBox="1"/>
            <p:nvPr/>
          </p:nvSpPr>
          <p:spPr>
            <a:xfrm>
              <a:off x="1514418" y="1222824"/>
              <a:ext cx="376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1" name="Rektangel 20"/>
          <p:cNvSpPr/>
          <p:nvPr/>
        </p:nvSpPr>
        <p:spPr>
          <a:xfrm>
            <a:off x="1073382" y="1625940"/>
            <a:ext cx="1779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 (jämnt tal) 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3359203" y="1481041"/>
            <a:ext cx="333818" cy="684127"/>
            <a:chOff x="3882320" y="1834034"/>
            <a:chExt cx="333818" cy="684127"/>
          </a:xfrm>
        </p:grpSpPr>
        <p:sp>
          <p:nvSpPr>
            <p:cNvPr id="23" name="textruta 22"/>
            <p:cNvSpPr txBox="1"/>
            <p:nvPr/>
          </p:nvSpPr>
          <p:spPr>
            <a:xfrm>
              <a:off x="3910286" y="1834034"/>
              <a:ext cx="305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3882320" y="214882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25" name="Rak 24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ktangel 25"/>
          <p:cNvSpPr/>
          <p:nvPr/>
        </p:nvSpPr>
        <p:spPr>
          <a:xfrm>
            <a:off x="5088234" y="1628848"/>
            <a:ext cx="2180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 (minst en trea) 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8" name="Grupp 27"/>
          <p:cNvGrpSpPr/>
          <p:nvPr/>
        </p:nvGrpSpPr>
        <p:grpSpPr>
          <a:xfrm>
            <a:off x="7215832" y="1481041"/>
            <a:ext cx="323857" cy="684127"/>
            <a:chOff x="3910286" y="1834034"/>
            <a:chExt cx="323857" cy="684127"/>
          </a:xfrm>
        </p:grpSpPr>
        <p:sp>
          <p:nvSpPr>
            <p:cNvPr id="30" name="textruta 29"/>
            <p:cNvSpPr txBox="1"/>
            <p:nvPr/>
          </p:nvSpPr>
          <p:spPr>
            <a:xfrm>
              <a:off x="3910286" y="1834034"/>
              <a:ext cx="323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3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3910829" y="2148829"/>
              <a:ext cx="315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8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32" name="Rak 31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ktangel 32"/>
          <p:cNvSpPr/>
          <p:nvPr/>
        </p:nvSpPr>
        <p:spPr>
          <a:xfrm>
            <a:off x="1402660" y="5139445"/>
            <a:ext cx="1090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 (vit) 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4" name="Grupp 33"/>
          <p:cNvGrpSpPr/>
          <p:nvPr/>
        </p:nvGrpSpPr>
        <p:grpSpPr>
          <a:xfrm>
            <a:off x="2505882" y="4983916"/>
            <a:ext cx="775560" cy="684127"/>
            <a:chOff x="1259588" y="1067295"/>
            <a:chExt cx="775560" cy="684127"/>
          </a:xfrm>
        </p:grpSpPr>
        <p:grpSp>
          <p:nvGrpSpPr>
            <p:cNvPr id="35" name="Grupp 34"/>
            <p:cNvGrpSpPr/>
            <p:nvPr/>
          </p:nvGrpSpPr>
          <p:grpSpPr>
            <a:xfrm>
              <a:off x="1259588" y="1067295"/>
              <a:ext cx="454588" cy="684127"/>
              <a:chOff x="3910286" y="1834034"/>
              <a:chExt cx="454588" cy="684127"/>
            </a:xfrm>
          </p:grpSpPr>
          <p:sp>
            <p:nvSpPr>
              <p:cNvPr id="37" name="textruta 36"/>
              <p:cNvSpPr txBox="1"/>
              <p:nvPr/>
            </p:nvSpPr>
            <p:spPr>
              <a:xfrm>
                <a:off x="3910286" y="1834034"/>
                <a:ext cx="4316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10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38" name="textruta 37"/>
              <p:cNvSpPr txBox="1"/>
              <p:nvPr/>
            </p:nvSpPr>
            <p:spPr>
              <a:xfrm>
                <a:off x="3910829" y="2148829"/>
                <a:ext cx="454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20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39" name="Rak 38"/>
              <p:cNvCxnSpPr/>
              <p:nvPr/>
            </p:nvCxnSpPr>
            <p:spPr>
              <a:xfrm>
                <a:off x="397671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ruta 35"/>
            <p:cNvSpPr txBox="1"/>
            <p:nvPr/>
          </p:nvSpPr>
          <p:spPr>
            <a:xfrm>
              <a:off x="1658201" y="1222824"/>
              <a:ext cx="376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40" name="Grupp 39"/>
          <p:cNvGrpSpPr/>
          <p:nvPr/>
        </p:nvGrpSpPr>
        <p:grpSpPr>
          <a:xfrm>
            <a:off x="3278961" y="4991049"/>
            <a:ext cx="333818" cy="684127"/>
            <a:chOff x="3882320" y="1834034"/>
            <a:chExt cx="333818" cy="684127"/>
          </a:xfrm>
        </p:grpSpPr>
        <p:sp>
          <p:nvSpPr>
            <p:cNvPr id="41" name="textruta 40"/>
            <p:cNvSpPr txBox="1"/>
            <p:nvPr/>
          </p:nvSpPr>
          <p:spPr>
            <a:xfrm>
              <a:off x="3910286" y="1834034"/>
              <a:ext cx="305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42" name="textruta 41"/>
            <p:cNvSpPr txBox="1"/>
            <p:nvPr/>
          </p:nvSpPr>
          <p:spPr>
            <a:xfrm>
              <a:off x="3882320" y="214882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43" name="Rak 42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ktangel 43"/>
          <p:cNvSpPr/>
          <p:nvPr/>
        </p:nvSpPr>
        <p:spPr>
          <a:xfrm>
            <a:off x="5987724" y="4568127"/>
            <a:ext cx="1596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 (inte röd)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672964" y="4046395"/>
            <a:ext cx="172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Möjliga utfall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293363" y="4046395"/>
            <a:ext cx="2037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(7 + 3 + 10)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= </a:t>
            </a:r>
            <a:endParaRPr lang="sv-SE" dirty="0"/>
          </a:p>
        </p:txBody>
      </p:sp>
      <p:sp>
        <p:nvSpPr>
          <p:cNvPr id="52" name="Rektangel 51"/>
          <p:cNvSpPr/>
          <p:nvPr/>
        </p:nvSpPr>
        <p:spPr>
          <a:xfrm>
            <a:off x="4179637" y="4046395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20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63351" y="4542427"/>
            <a:ext cx="235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Gynnsamma utfall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2421868" y="4568127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10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5" name="Rektangel 54"/>
          <p:cNvSpPr/>
          <p:nvPr/>
        </p:nvSpPr>
        <p:spPr>
          <a:xfrm>
            <a:off x="5225617" y="4048909"/>
            <a:ext cx="235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Gynnsamma utfall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6" name="Rektangel 55"/>
          <p:cNvSpPr/>
          <p:nvPr/>
        </p:nvSpPr>
        <p:spPr>
          <a:xfrm>
            <a:off x="7450576" y="405138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13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3584204" y="5151781"/>
            <a:ext cx="92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= 50 </a:t>
            </a:r>
            <a:r>
              <a:rPr lang="sv-SE" dirty="0" smtClean="0">
                <a:cs typeface="Bradley Hand Bold"/>
              </a:rPr>
              <a:t>%</a:t>
            </a:r>
            <a:endParaRPr lang="sv-SE" dirty="0">
              <a:cs typeface="Bradley Hand Bold"/>
            </a:endParaRPr>
          </a:p>
        </p:txBody>
      </p:sp>
      <p:sp>
        <p:nvSpPr>
          <p:cNvPr id="57" name="textruta 56"/>
          <p:cNvSpPr txBox="1"/>
          <p:nvPr/>
        </p:nvSpPr>
        <p:spPr>
          <a:xfrm>
            <a:off x="7769482" y="5145158"/>
            <a:ext cx="100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65 </a:t>
            </a:r>
            <a:r>
              <a:rPr lang="sv-SE" dirty="0" smtClean="0">
                <a:cs typeface="Bradley Hand Bold"/>
              </a:rPr>
              <a:t>%</a:t>
            </a:r>
            <a:endParaRPr lang="sv-SE" dirty="0">
              <a:cs typeface="Bradley Hand Bold"/>
            </a:endParaRPr>
          </a:p>
        </p:txBody>
      </p:sp>
      <p:grpSp>
        <p:nvGrpSpPr>
          <p:cNvPr id="2" name="Grupp 1"/>
          <p:cNvGrpSpPr/>
          <p:nvPr/>
        </p:nvGrpSpPr>
        <p:grpSpPr>
          <a:xfrm>
            <a:off x="7487310" y="4418241"/>
            <a:ext cx="673717" cy="684127"/>
            <a:chOff x="7487310" y="4418241"/>
            <a:chExt cx="673717" cy="684127"/>
          </a:xfrm>
        </p:grpSpPr>
        <p:grpSp>
          <p:nvGrpSpPr>
            <p:cNvPr id="46" name="Grupp 45"/>
            <p:cNvGrpSpPr/>
            <p:nvPr/>
          </p:nvGrpSpPr>
          <p:grpSpPr>
            <a:xfrm>
              <a:off x="7487310" y="4418241"/>
              <a:ext cx="454588" cy="684127"/>
              <a:chOff x="3910286" y="1834034"/>
              <a:chExt cx="454588" cy="684127"/>
            </a:xfrm>
          </p:grpSpPr>
          <p:sp>
            <p:nvSpPr>
              <p:cNvPr id="48" name="textruta 47"/>
              <p:cNvSpPr txBox="1"/>
              <p:nvPr/>
            </p:nvSpPr>
            <p:spPr>
              <a:xfrm>
                <a:off x="3910286" y="1834034"/>
                <a:ext cx="445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13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9" name="textruta 48"/>
              <p:cNvSpPr txBox="1"/>
              <p:nvPr/>
            </p:nvSpPr>
            <p:spPr>
              <a:xfrm>
                <a:off x="3910829" y="2148829"/>
                <a:ext cx="454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20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0" name="Rak 49"/>
              <p:cNvCxnSpPr/>
              <p:nvPr/>
            </p:nvCxnSpPr>
            <p:spPr>
              <a:xfrm>
                <a:off x="3976716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ruta 57"/>
            <p:cNvSpPr txBox="1"/>
            <p:nvPr/>
          </p:nvSpPr>
          <p:spPr>
            <a:xfrm>
              <a:off x="7784080" y="4568127"/>
              <a:ext cx="376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59" name="Grupp 58"/>
          <p:cNvGrpSpPr/>
          <p:nvPr/>
        </p:nvGrpSpPr>
        <p:grpSpPr>
          <a:xfrm>
            <a:off x="8008740" y="4415727"/>
            <a:ext cx="1007888" cy="684127"/>
            <a:chOff x="7455290" y="4418241"/>
            <a:chExt cx="1007888" cy="684127"/>
          </a:xfrm>
        </p:grpSpPr>
        <p:grpSp>
          <p:nvGrpSpPr>
            <p:cNvPr id="60" name="Grupp 59"/>
            <p:cNvGrpSpPr/>
            <p:nvPr/>
          </p:nvGrpSpPr>
          <p:grpSpPr>
            <a:xfrm>
              <a:off x="7455290" y="4418241"/>
              <a:ext cx="819415" cy="684127"/>
              <a:chOff x="3878266" y="1834034"/>
              <a:chExt cx="819415" cy="684127"/>
            </a:xfrm>
          </p:grpSpPr>
          <p:sp>
            <p:nvSpPr>
              <p:cNvPr id="62" name="textruta 61"/>
              <p:cNvSpPr txBox="1"/>
              <p:nvPr/>
            </p:nvSpPr>
            <p:spPr>
              <a:xfrm>
                <a:off x="3910286" y="1834034"/>
                <a:ext cx="787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13 </a:t>
                </a:r>
                <a:r>
                  <a:rPr lang="is-IS" dirty="0">
                    <a:latin typeface="Bradley Hand Bold"/>
                    <a:cs typeface="Bradley Hand Bold"/>
                  </a:rPr>
                  <a:t>∙ </a:t>
                </a:r>
                <a:r>
                  <a:rPr lang="is-IS" dirty="0" smtClean="0">
                    <a:latin typeface="Bradley Hand Bold"/>
                    <a:cs typeface="Bradley Hand Bold"/>
                  </a:rPr>
                  <a:t>5</a:t>
                </a:r>
                <a:r>
                  <a:rPr lang="sv-SE" dirty="0" smtClean="0">
                    <a:latin typeface="Bradley Hand Bold"/>
                    <a:cs typeface="Bradley Hand Bold"/>
                  </a:rPr>
                  <a:t> 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63" name="textruta 62"/>
              <p:cNvSpPr txBox="1"/>
              <p:nvPr/>
            </p:nvSpPr>
            <p:spPr>
              <a:xfrm>
                <a:off x="3878266" y="2148829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20 </a:t>
                </a:r>
                <a:r>
                  <a:rPr lang="is-IS" dirty="0">
                    <a:latin typeface="Bradley Hand Bold"/>
                    <a:cs typeface="Bradley Hand Bold"/>
                  </a:rPr>
                  <a:t>∙ 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64" name="Rak 63"/>
              <p:cNvCxnSpPr/>
              <p:nvPr/>
            </p:nvCxnSpPr>
            <p:spPr>
              <a:xfrm>
                <a:off x="3976716" y="2203366"/>
                <a:ext cx="53249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ruta 60"/>
            <p:cNvSpPr txBox="1"/>
            <p:nvPr/>
          </p:nvSpPr>
          <p:spPr>
            <a:xfrm>
              <a:off x="8086231" y="4568127"/>
              <a:ext cx="376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72" name="Grupp 71"/>
          <p:cNvGrpSpPr/>
          <p:nvPr/>
        </p:nvGrpSpPr>
        <p:grpSpPr>
          <a:xfrm>
            <a:off x="7170726" y="4991049"/>
            <a:ext cx="826816" cy="655713"/>
            <a:chOff x="7299379" y="5050066"/>
            <a:chExt cx="826816" cy="655713"/>
          </a:xfrm>
        </p:grpSpPr>
        <p:grpSp>
          <p:nvGrpSpPr>
            <p:cNvPr id="66" name="Grupp 65"/>
            <p:cNvGrpSpPr/>
            <p:nvPr/>
          </p:nvGrpSpPr>
          <p:grpSpPr>
            <a:xfrm>
              <a:off x="7568737" y="5050066"/>
              <a:ext cx="557458" cy="655713"/>
              <a:chOff x="3857285" y="1834034"/>
              <a:chExt cx="557458" cy="655713"/>
            </a:xfrm>
          </p:grpSpPr>
          <p:sp>
            <p:nvSpPr>
              <p:cNvPr id="68" name="textruta 67"/>
              <p:cNvSpPr txBox="1"/>
              <p:nvPr/>
            </p:nvSpPr>
            <p:spPr>
              <a:xfrm>
                <a:off x="3910286" y="1834034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65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69" name="textruta 68"/>
              <p:cNvSpPr txBox="1"/>
              <p:nvPr/>
            </p:nvSpPr>
            <p:spPr>
              <a:xfrm>
                <a:off x="3857285" y="2120415"/>
                <a:ext cx="5574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100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70" name="Rak 69"/>
              <p:cNvCxnSpPr/>
              <p:nvPr/>
            </p:nvCxnSpPr>
            <p:spPr>
              <a:xfrm>
                <a:off x="3934121" y="2203366"/>
                <a:ext cx="34569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ruta 70"/>
            <p:cNvSpPr txBox="1"/>
            <p:nvPr/>
          </p:nvSpPr>
          <p:spPr>
            <a:xfrm>
              <a:off x="7299379" y="5206636"/>
              <a:ext cx="376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60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  <p:bldP spid="11" grpId="0"/>
      <p:bldP spid="21" grpId="0"/>
      <p:bldP spid="26" grpId="0"/>
      <p:bldP spid="33" grpId="0"/>
      <p:bldP spid="44" grpId="0"/>
      <p:bldP spid="51" grpId="0"/>
      <p:bldP spid="5" grpId="0"/>
      <p:bldP spid="52" grpId="0"/>
      <p:bldP spid="53" grpId="0"/>
      <p:bldP spid="54" grpId="0"/>
      <p:bldP spid="55" grpId="0"/>
      <p:bldP spid="56" grpId="0"/>
      <p:bldP spid="47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865847" y="180321"/>
            <a:ext cx="6473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Tänk </a:t>
            </a:r>
            <a:r>
              <a:rPr lang="sv-SE" dirty="0"/>
              <a:t>dig att du kastar en </a:t>
            </a:r>
            <a:r>
              <a:rPr lang="sv-SE" dirty="0" smtClean="0"/>
              <a:t>sexsidig tärning </a:t>
            </a:r>
            <a:r>
              <a:rPr lang="sv-SE" dirty="0"/>
              <a:t>600 ggr</a:t>
            </a:r>
            <a:r>
              <a:rPr lang="sv-SE" dirty="0" smtClean="0"/>
              <a:t>. </a:t>
            </a:r>
          </a:p>
          <a:p>
            <a:r>
              <a:rPr lang="sv-SE" dirty="0" smtClean="0"/>
              <a:t>Ungefär </a:t>
            </a:r>
            <a:r>
              <a:rPr lang="sv-SE" dirty="0"/>
              <a:t>hur </a:t>
            </a:r>
            <a:r>
              <a:rPr lang="sv-SE" dirty="0" smtClean="0"/>
              <a:t>många gånger får </a:t>
            </a:r>
            <a:r>
              <a:rPr lang="sv-SE" dirty="0"/>
              <a:t>du</a:t>
            </a:r>
          </a:p>
        </p:txBody>
      </p:sp>
      <p:sp>
        <p:nvSpPr>
          <p:cNvPr id="3" name="Rektangel 2"/>
          <p:cNvSpPr/>
          <p:nvPr/>
        </p:nvSpPr>
        <p:spPr>
          <a:xfrm>
            <a:off x="2534902" y="905188"/>
            <a:ext cx="992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a) En 5:a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2787851" y="1377556"/>
            <a:ext cx="113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 (5:a) 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3879072" y="1247251"/>
            <a:ext cx="333818" cy="684127"/>
            <a:chOff x="3882320" y="1834034"/>
            <a:chExt cx="333818" cy="684127"/>
          </a:xfrm>
        </p:grpSpPr>
        <p:sp>
          <p:nvSpPr>
            <p:cNvPr id="6" name="textruta 5"/>
            <p:cNvSpPr txBox="1"/>
            <p:nvPr/>
          </p:nvSpPr>
          <p:spPr>
            <a:xfrm>
              <a:off x="3910286" y="1834034"/>
              <a:ext cx="305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1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3882320" y="214882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6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8" name="Rak 7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ktangel 8"/>
          <p:cNvSpPr/>
          <p:nvPr/>
        </p:nvSpPr>
        <p:spPr>
          <a:xfrm>
            <a:off x="2460861" y="1931378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kast :  600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514051" y="2382014"/>
            <a:ext cx="136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5:or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5" name="Grupp 24"/>
          <p:cNvGrpSpPr/>
          <p:nvPr/>
        </p:nvGrpSpPr>
        <p:grpSpPr>
          <a:xfrm>
            <a:off x="3805233" y="2253118"/>
            <a:ext cx="1194269" cy="649202"/>
            <a:chOff x="5199799" y="3158008"/>
            <a:chExt cx="1194269" cy="649202"/>
          </a:xfrm>
        </p:grpSpPr>
        <p:grpSp>
          <p:nvGrpSpPr>
            <p:cNvPr id="18" name="Grupp 17"/>
            <p:cNvGrpSpPr/>
            <p:nvPr/>
          </p:nvGrpSpPr>
          <p:grpSpPr>
            <a:xfrm>
              <a:off x="5199799" y="3158008"/>
              <a:ext cx="583078" cy="649202"/>
              <a:chOff x="3910286" y="1834034"/>
              <a:chExt cx="583078" cy="649202"/>
            </a:xfrm>
          </p:grpSpPr>
          <p:sp>
            <p:nvSpPr>
              <p:cNvPr id="19" name="textruta 18"/>
              <p:cNvSpPr txBox="1"/>
              <p:nvPr/>
            </p:nvSpPr>
            <p:spPr>
              <a:xfrm>
                <a:off x="3910286" y="1834034"/>
                <a:ext cx="583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600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4028370" y="2113904"/>
                <a:ext cx="329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6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1" name="Rak 20"/>
              <p:cNvCxnSpPr/>
              <p:nvPr/>
            </p:nvCxnSpPr>
            <p:spPr>
              <a:xfrm>
                <a:off x="3910286" y="2203366"/>
                <a:ext cx="52472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ruta 22"/>
            <p:cNvSpPr txBox="1"/>
            <p:nvPr/>
          </p:nvSpPr>
          <p:spPr>
            <a:xfrm>
              <a:off x="5677720" y="3315442"/>
              <a:ext cx="71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latin typeface="Bradley Hand Bold"/>
                  <a:cs typeface="Bradley Hand Bold"/>
                </a:rPr>
                <a:t>st</a:t>
              </a:r>
              <a:r>
                <a:rPr lang="sv-SE" dirty="0" smtClean="0">
                  <a:latin typeface="Bradley Hand Bold"/>
                  <a:cs typeface="Bradley Hand Bold"/>
                </a:rPr>
                <a:t>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4" name="Rektangel 23"/>
          <p:cNvSpPr/>
          <p:nvPr/>
        </p:nvSpPr>
        <p:spPr>
          <a:xfrm>
            <a:off x="4772218" y="240913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2514051" y="3407885"/>
            <a:ext cx="171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b) 3 eller högre?</a:t>
            </a:r>
            <a:endParaRPr lang="sv-SE" dirty="0"/>
          </a:p>
        </p:txBody>
      </p:sp>
      <p:sp>
        <p:nvSpPr>
          <p:cNvPr id="27" name="Rektangel 26"/>
          <p:cNvSpPr/>
          <p:nvPr/>
        </p:nvSpPr>
        <p:spPr>
          <a:xfrm>
            <a:off x="2787851" y="3974728"/>
            <a:ext cx="2028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 (3 eller högre) 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8" name="Grupp 27"/>
          <p:cNvGrpSpPr/>
          <p:nvPr/>
        </p:nvGrpSpPr>
        <p:grpSpPr>
          <a:xfrm>
            <a:off x="4744252" y="3818433"/>
            <a:ext cx="357592" cy="652377"/>
            <a:chOff x="3882320" y="1834034"/>
            <a:chExt cx="357592" cy="652377"/>
          </a:xfrm>
        </p:grpSpPr>
        <p:sp>
          <p:nvSpPr>
            <p:cNvPr id="29" name="textruta 28"/>
            <p:cNvSpPr txBox="1"/>
            <p:nvPr/>
          </p:nvSpPr>
          <p:spPr>
            <a:xfrm>
              <a:off x="3910286" y="1834034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4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882320" y="2117079"/>
              <a:ext cx="329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6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cxnSp>
          <p:nvCxnSpPr>
            <p:cNvPr id="31" name="Rak 30"/>
            <p:cNvCxnSpPr/>
            <p:nvPr/>
          </p:nvCxnSpPr>
          <p:spPr>
            <a:xfrm>
              <a:off x="3910286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ktangel 31"/>
          <p:cNvSpPr/>
          <p:nvPr/>
        </p:nvSpPr>
        <p:spPr>
          <a:xfrm>
            <a:off x="2573746" y="4639916"/>
            <a:ext cx="2242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3 eller högre :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3" name="Grupp 32"/>
          <p:cNvGrpSpPr/>
          <p:nvPr/>
        </p:nvGrpSpPr>
        <p:grpSpPr>
          <a:xfrm>
            <a:off x="4711606" y="4502560"/>
            <a:ext cx="1537720" cy="642852"/>
            <a:chOff x="3803385" y="3123083"/>
            <a:chExt cx="1537720" cy="642852"/>
          </a:xfrm>
        </p:grpSpPr>
        <p:grpSp>
          <p:nvGrpSpPr>
            <p:cNvPr id="34" name="Grupp 33"/>
            <p:cNvGrpSpPr/>
            <p:nvPr/>
          </p:nvGrpSpPr>
          <p:grpSpPr>
            <a:xfrm>
              <a:off x="4174418" y="3123083"/>
              <a:ext cx="583078" cy="642852"/>
              <a:chOff x="3628868" y="1834034"/>
              <a:chExt cx="583078" cy="642852"/>
            </a:xfrm>
          </p:grpSpPr>
          <p:sp>
            <p:nvSpPr>
              <p:cNvPr id="37" name="textruta 36"/>
              <p:cNvSpPr txBox="1"/>
              <p:nvPr/>
            </p:nvSpPr>
            <p:spPr>
              <a:xfrm>
                <a:off x="3628868" y="1834034"/>
                <a:ext cx="583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s-IS" dirty="0">
                    <a:latin typeface="Bradley Hand Bold"/>
                    <a:cs typeface="Bradley Hand Bold"/>
                  </a:rPr>
                  <a:t>600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38" name="textruta 37"/>
              <p:cNvSpPr txBox="1"/>
              <p:nvPr/>
            </p:nvSpPr>
            <p:spPr>
              <a:xfrm>
                <a:off x="3706336" y="2107554"/>
                <a:ext cx="329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6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39" name="Rak 38"/>
              <p:cNvCxnSpPr/>
              <p:nvPr/>
            </p:nvCxnSpPr>
            <p:spPr>
              <a:xfrm>
                <a:off x="3664118" y="2203366"/>
                <a:ext cx="49302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ktangel 34"/>
            <p:cNvSpPr/>
            <p:nvPr/>
          </p:nvSpPr>
          <p:spPr>
            <a:xfrm>
              <a:off x="3803385" y="3287294"/>
              <a:ext cx="4485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s-IS" dirty="0" smtClean="0">
                  <a:latin typeface="Bradley Hand Bold"/>
                  <a:cs typeface="Bradley Hand Bold"/>
                </a:rPr>
                <a:t>4 ∙ </a:t>
              </a:r>
              <a:endParaRPr lang="sv-SE" dirty="0"/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4674113" y="3264167"/>
              <a:ext cx="666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latin typeface="Bradley Hand Bold"/>
                  <a:cs typeface="Bradley Hand Bold"/>
                </a:rPr>
                <a:t>st</a:t>
              </a:r>
              <a:r>
                <a:rPr lang="sv-SE" dirty="0" smtClean="0">
                  <a:latin typeface="Bradley Hand Bold"/>
                  <a:cs typeface="Bradley Hand Bold"/>
                </a:rPr>
                <a:t>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40" name="Rektangel 39"/>
          <p:cNvSpPr/>
          <p:nvPr/>
        </p:nvSpPr>
        <p:spPr>
          <a:xfrm>
            <a:off x="6063544" y="463991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1209514" y="5664532"/>
            <a:ext cx="751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Man bör få 100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r>
              <a:rPr lang="sv-SE" dirty="0" smtClean="0">
                <a:latin typeface="Bradley Hand Bold"/>
                <a:cs typeface="Bradley Hand Bold"/>
              </a:rPr>
              <a:t> 5:or och 400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r>
              <a:rPr lang="sv-SE" dirty="0" smtClean="0">
                <a:latin typeface="Bradley Hand Bold"/>
                <a:cs typeface="Bradley Hand Bold"/>
              </a:rPr>
              <a:t>  3:a eller högre vid 600 kast.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8522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10" grpId="0"/>
      <p:bldP spid="24" grpId="0"/>
      <p:bldP spid="26" grpId="0"/>
      <p:bldP spid="27" grpId="0"/>
      <p:bldP spid="32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9148</TotalTime>
  <Words>442</Words>
  <Application>Microsoft Macintosh PowerPoint</Application>
  <PresentationFormat>Bildspel på skärmen (4:3)</PresentationFormat>
  <Paragraphs>94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39</cp:revision>
  <dcterms:created xsi:type="dcterms:W3CDTF">2017-04-14T14:36:05Z</dcterms:created>
  <dcterms:modified xsi:type="dcterms:W3CDTF">2017-08-09T07:19:59Z</dcterms:modified>
</cp:coreProperties>
</file>