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  <p:sldId id="260" r:id="rId4"/>
    <p:sldId id="261" r:id="rId5"/>
    <p:sldId id="258" r:id="rId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405" autoAdjust="0"/>
  </p:normalViewPr>
  <p:slideViewPr>
    <p:cSldViewPr snapToGrid="0" snapToObjects="1">
      <p:cViewPr>
        <p:scale>
          <a:sx n="178" d="100"/>
          <a:sy n="178" d="100"/>
        </p:scale>
        <p:origin x="-32" y="7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17-08-08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86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17-08-08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98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17-08-08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8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17-08-08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4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17-08-08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92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17-08-08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57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17-08-08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03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17-08-08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0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17-08-08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26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17-08-08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9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17-08-08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06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9FD7-24D9-9843-BA61-DB9CEBB5A7E8}" type="datetimeFigureOut">
              <a:rPr lang="sv-SE" smtClean="0"/>
              <a:t>17-08-08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2C0A-706F-8A40-9EF0-64F7E27DCC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73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95138" y="2607533"/>
            <a:ext cx="5890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Den punkt där </a:t>
            </a:r>
            <a:r>
              <a:rPr lang="sv-SE" i="1" dirty="0"/>
              <a:t>x</a:t>
            </a:r>
            <a:r>
              <a:rPr lang="sv-SE" dirty="0"/>
              <a:t>-axel och </a:t>
            </a:r>
            <a:r>
              <a:rPr lang="sv-SE" i="1" dirty="0"/>
              <a:t>y</a:t>
            </a:r>
            <a:r>
              <a:rPr lang="sv-SE" dirty="0"/>
              <a:t>-axel </a:t>
            </a:r>
            <a:r>
              <a:rPr lang="sv-SE" dirty="0" smtClean="0"/>
              <a:t>skär </a:t>
            </a:r>
            <a:r>
              <a:rPr lang="sv-SE" dirty="0"/>
              <a:t>varandra </a:t>
            </a:r>
            <a:r>
              <a:rPr lang="sv-SE" dirty="0" smtClean="0"/>
              <a:t>kallas </a:t>
            </a:r>
            <a:r>
              <a:rPr lang="sv-SE" b="1" i="1" dirty="0" smtClean="0">
                <a:solidFill>
                  <a:srgbClr val="800000"/>
                </a:solidFill>
              </a:rPr>
              <a:t>origo</a:t>
            </a:r>
            <a:r>
              <a:rPr lang="sv-SE" dirty="0" smtClean="0"/>
              <a:t>.</a:t>
            </a:r>
            <a:endParaRPr lang="sv-SE" i="1" dirty="0">
              <a:solidFill>
                <a:srgbClr val="800000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808005" y="1411713"/>
            <a:ext cx="6133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Ett </a:t>
            </a:r>
            <a:r>
              <a:rPr lang="sv-SE" i="1" dirty="0"/>
              <a:t>koordinatsystem</a:t>
            </a:r>
            <a:r>
              <a:rPr lang="sv-SE" dirty="0"/>
              <a:t> består av två tallinjer som skär varandra.</a:t>
            </a:r>
          </a:p>
        </p:txBody>
      </p:sp>
      <p:sp>
        <p:nvSpPr>
          <p:cNvPr id="4" name="Rektangel 3"/>
          <p:cNvSpPr/>
          <p:nvPr/>
        </p:nvSpPr>
        <p:spPr>
          <a:xfrm>
            <a:off x="1710591" y="1798327"/>
            <a:ext cx="6151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 båda tallinjerna, </a:t>
            </a:r>
            <a:r>
              <a:rPr lang="sv-SE" i="1" dirty="0"/>
              <a:t>koordinataxlarna</a:t>
            </a:r>
            <a:r>
              <a:rPr lang="sv-SE" dirty="0"/>
              <a:t>, kallas </a:t>
            </a:r>
            <a:r>
              <a:rPr lang="sv-SE" i="1" dirty="0"/>
              <a:t>x-axel </a:t>
            </a:r>
            <a:r>
              <a:rPr lang="sv-SE" dirty="0"/>
              <a:t>och </a:t>
            </a:r>
            <a:r>
              <a:rPr lang="sv-SE" i="1" dirty="0"/>
              <a:t>y-axel</a:t>
            </a:r>
            <a:r>
              <a:rPr lang="sv-SE" dirty="0"/>
              <a:t>. </a:t>
            </a:r>
          </a:p>
        </p:txBody>
      </p:sp>
      <p:sp>
        <p:nvSpPr>
          <p:cNvPr id="5" name="Rektangel 4"/>
          <p:cNvSpPr/>
          <p:nvPr/>
        </p:nvSpPr>
        <p:spPr>
          <a:xfrm>
            <a:off x="2533124" y="2210169"/>
            <a:ext cx="3816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x</a:t>
            </a:r>
            <a:r>
              <a:rPr lang="sv-SE" dirty="0"/>
              <a:t>-axeln är </a:t>
            </a:r>
            <a:r>
              <a:rPr lang="sv-SE" i="1" dirty="0"/>
              <a:t>vågrät</a:t>
            </a:r>
            <a:r>
              <a:rPr lang="sv-SE" dirty="0"/>
              <a:t> och </a:t>
            </a:r>
            <a:r>
              <a:rPr lang="sv-SE" i="1" dirty="0"/>
              <a:t>y</a:t>
            </a:r>
            <a:r>
              <a:rPr lang="sv-SE" dirty="0"/>
              <a:t>-axeln är </a:t>
            </a:r>
            <a:r>
              <a:rPr lang="sv-SE" i="1" dirty="0"/>
              <a:t>lodrät</a:t>
            </a:r>
            <a:r>
              <a:rPr lang="sv-SE" dirty="0"/>
              <a:t>. </a:t>
            </a:r>
          </a:p>
        </p:txBody>
      </p:sp>
      <p:sp>
        <p:nvSpPr>
          <p:cNvPr id="6" name="Rektangel 5"/>
          <p:cNvSpPr/>
          <p:nvPr/>
        </p:nvSpPr>
        <p:spPr>
          <a:xfrm>
            <a:off x="270233" y="211249"/>
            <a:ext cx="8715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smtClean="0"/>
              <a:t>X 4.1					    Proportionalitet	</a:t>
            </a:r>
            <a:endParaRPr lang="sv-SE" sz="2400" dirty="0"/>
          </a:p>
        </p:txBody>
      </p:sp>
      <p:sp>
        <p:nvSpPr>
          <p:cNvPr id="7" name="Rektangel 6"/>
          <p:cNvSpPr/>
          <p:nvPr/>
        </p:nvSpPr>
        <p:spPr>
          <a:xfrm>
            <a:off x="3334560" y="1007084"/>
            <a:ext cx="2013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Koordinatsystemet </a:t>
            </a:r>
            <a:endParaRPr lang="sv-SE" dirty="0">
              <a:solidFill>
                <a:srgbClr val="800000"/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46" b="97126" l="4772" r="89627">
                        <a14:foregroundMark x1="42946" y1="10632" x2="42946" y2="10632"/>
                        <a14:foregroundMark x1="42739" y1="8046" x2="42739" y2="8046"/>
                        <a14:foregroundMark x1="42531" y1="54598" x2="42531" y2="54598"/>
                        <a14:foregroundMark x1="42531" y1="39368" x2="42531" y2="39368"/>
                        <a14:foregroundMark x1="42324" y1="28161" x2="42324" y2="28161"/>
                        <a14:foregroundMark x1="41909" y1="14943" x2="41909" y2="14943"/>
                        <a14:foregroundMark x1="43361" y1="14943" x2="43361" y2="14943"/>
                        <a14:foregroundMark x1="45643" y1="57184" x2="45643" y2="57184"/>
                        <a14:foregroundMark x1="56846" y1="57184" x2="56846" y2="57184"/>
                        <a14:foregroundMark x1="82365" y1="56897" x2="82365" y2="56897"/>
                        <a14:foregroundMark x1="78216" y1="56897" x2="78216" y2="56897"/>
                        <a14:foregroundMark x1="65560" y1="57184" x2="65560" y2="57184"/>
                        <a14:foregroundMark x1="61203" y1="56609" x2="61203" y2="56609"/>
                        <a14:foregroundMark x1="42531" y1="70115" x2="42531" y2="70115"/>
                        <a14:foregroundMark x1="42531" y1="95690" x2="42531" y2="95690"/>
                        <a14:foregroundMark x1="4979" y1="57184" x2="4979" y2="57184"/>
                        <a14:foregroundMark x1="42946" y1="57471" x2="42946" y2="57471"/>
                        <a14:foregroundMark x1="42324" y1="97126" x2="42324" y2="971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8636" y="3864170"/>
            <a:ext cx="3129376" cy="214611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636" y="3864170"/>
            <a:ext cx="3129376" cy="2146115"/>
          </a:xfrm>
          <a:prstGeom prst="rect">
            <a:avLst/>
          </a:prstGeom>
        </p:spPr>
      </p:pic>
      <p:cxnSp>
        <p:nvCxnSpPr>
          <p:cNvPr id="12" name="Rak pil 11"/>
          <p:cNvCxnSpPr/>
          <p:nvPr/>
        </p:nvCxnSpPr>
        <p:spPr>
          <a:xfrm flipH="1">
            <a:off x="4341206" y="2976865"/>
            <a:ext cx="2128068" cy="2058265"/>
          </a:xfrm>
          <a:prstGeom prst="straightConnector1">
            <a:avLst/>
          </a:prstGeom>
          <a:ln w="12700" cmpd="sng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ktangel 23"/>
          <p:cNvSpPr/>
          <p:nvPr/>
        </p:nvSpPr>
        <p:spPr>
          <a:xfrm>
            <a:off x="6231013" y="4162270"/>
            <a:ext cx="27542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Om punkten är </a:t>
            </a:r>
            <a:r>
              <a:rPr lang="sv-SE" dirty="0"/>
              <a:t>rakt </a:t>
            </a:r>
            <a:r>
              <a:rPr lang="sv-SE" dirty="0" smtClean="0"/>
              <a:t>ovanför </a:t>
            </a:r>
            <a:r>
              <a:rPr lang="sv-SE" dirty="0"/>
              <a:t>talet </a:t>
            </a:r>
            <a:r>
              <a:rPr lang="sv-SE" b="1" dirty="0" smtClean="0">
                <a:solidFill>
                  <a:srgbClr val="800000"/>
                </a:solidFill>
              </a:rPr>
              <a:t>1</a:t>
            </a:r>
            <a:r>
              <a:rPr lang="sv-SE" dirty="0" smtClean="0"/>
              <a:t> på</a:t>
            </a:r>
            <a:r>
              <a:rPr lang="sv-SE" b="1" dirty="0" smtClean="0">
                <a:solidFill>
                  <a:srgbClr val="800000"/>
                </a:solidFill>
              </a:rPr>
              <a:t> </a:t>
            </a:r>
            <a:r>
              <a:rPr lang="sv-SE" b="1" i="1" dirty="0">
                <a:solidFill>
                  <a:srgbClr val="800000"/>
                </a:solidFill>
              </a:rPr>
              <a:t>x</a:t>
            </a:r>
            <a:r>
              <a:rPr lang="sv-SE" b="1" dirty="0">
                <a:solidFill>
                  <a:srgbClr val="800000"/>
                </a:solidFill>
              </a:rPr>
              <a:t>-axeln </a:t>
            </a:r>
            <a:r>
              <a:rPr lang="sv-SE" dirty="0"/>
              <a:t>och rakt till </a:t>
            </a:r>
            <a:r>
              <a:rPr lang="sv-SE" dirty="0" smtClean="0"/>
              <a:t>höger </a:t>
            </a:r>
            <a:r>
              <a:rPr lang="sv-SE" dirty="0"/>
              <a:t>om talet </a:t>
            </a:r>
            <a:r>
              <a:rPr lang="sv-SE" b="1" dirty="0">
                <a:solidFill>
                  <a:srgbClr val="008000"/>
                </a:solidFill>
              </a:rPr>
              <a:t>2</a:t>
            </a:r>
            <a:r>
              <a:rPr lang="sv-SE" dirty="0"/>
              <a:t> </a:t>
            </a:r>
            <a:r>
              <a:rPr lang="sv-SE" dirty="0" smtClean="0"/>
              <a:t>på </a:t>
            </a:r>
            <a:r>
              <a:rPr lang="sv-SE" b="1" i="1" dirty="0">
                <a:solidFill>
                  <a:srgbClr val="008000"/>
                </a:solidFill>
              </a:rPr>
              <a:t>y</a:t>
            </a:r>
            <a:r>
              <a:rPr lang="sv-SE" b="1" dirty="0">
                <a:solidFill>
                  <a:srgbClr val="008000"/>
                </a:solidFill>
              </a:rPr>
              <a:t>-</a:t>
            </a:r>
            <a:r>
              <a:rPr lang="sv-SE" b="1" dirty="0" smtClean="0">
                <a:solidFill>
                  <a:srgbClr val="008000"/>
                </a:solidFill>
              </a:rPr>
              <a:t>axeln </a:t>
            </a:r>
            <a:r>
              <a:rPr lang="sv-SE" dirty="0" smtClean="0"/>
              <a:t>har punkten </a:t>
            </a:r>
            <a:r>
              <a:rPr lang="sv-SE" i="1" dirty="0" smtClean="0"/>
              <a:t>koordinaterna</a:t>
            </a:r>
            <a:r>
              <a:rPr lang="sv-SE" dirty="0" smtClean="0"/>
              <a:t> (</a:t>
            </a:r>
            <a:r>
              <a:rPr lang="sv-SE" b="1" dirty="0" smtClean="0">
                <a:solidFill>
                  <a:srgbClr val="800000"/>
                </a:solidFill>
              </a:rPr>
              <a:t>1</a:t>
            </a:r>
            <a:r>
              <a:rPr lang="sv-SE" dirty="0"/>
              <a:t>, </a:t>
            </a:r>
            <a:r>
              <a:rPr lang="sv-SE" b="1" dirty="0">
                <a:solidFill>
                  <a:srgbClr val="008000"/>
                </a:solidFill>
              </a:rPr>
              <a:t>2</a:t>
            </a:r>
            <a:r>
              <a:rPr lang="sv-SE" dirty="0"/>
              <a:t>)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25" name="Rektangel 24"/>
          <p:cNvSpPr/>
          <p:nvPr/>
        </p:nvSpPr>
        <p:spPr>
          <a:xfrm>
            <a:off x="98059" y="4402799"/>
            <a:ext cx="2794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En punkts </a:t>
            </a:r>
            <a:r>
              <a:rPr lang="sv-SE" i="1" dirty="0" smtClean="0"/>
              <a:t>koordinater </a:t>
            </a:r>
            <a:r>
              <a:rPr lang="sv-SE" dirty="0" smtClean="0"/>
              <a:t>anger dess läge i ett koordinatsystem.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2441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225" y="1062176"/>
            <a:ext cx="5134638" cy="4886552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3331935" y="254303"/>
            <a:ext cx="244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Vilka är koordinaterna? </a:t>
            </a:r>
            <a:endParaRPr lang="sv-SE" dirty="0"/>
          </a:p>
        </p:txBody>
      </p:sp>
      <p:sp>
        <p:nvSpPr>
          <p:cNvPr id="5" name="Ellips 4"/>
          <p:cNvSpPr/>
          <p:nvPr/>
        </p:nvSpPr>
        <p:spPr>
          <a:xfrm>
            <a:off x="5364008" y="3005157"/>
            <a:ext cx="159115" cy="158763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800000"/>
              </a:solidFill>
            </a:endParaRPr>
          </a:p>
        </p:txBody>
      </p:sp>
      <p:sp>
        <p:nvSpPr>
          <p:cNvPr id="6" name="Ellips 5"/>
          <p:cNvSpPr/>
          <p:nvPr/>
        </p:nvSpPr>
        <p:spPr>
          <a:xfrm>
            <a:off x="4359765" y="4552404"/>
            <a:ext cx="159115" cy="158763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800000"/>
              </a:solidFill>
            </a:endParaRPr>
          </a:p>
        </p:txBody>
      </p:sp>
      <p:sp>
        <p:nvSpPr>
          <p:cNvPr id="7" name="Ellips 6"/>
          <p:cNvSpPr/>
          <p:nvPr/>
        </p:nvSpPr>
        <p:spPr>
          <a:xfrm>
            <a:off x="2738197" y="2692607"/>
            <a:ext cx="159115" cy="158763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800000"/>
              </a:solidFill>
            </a:endParaRPr>
          </a:p>
        </p:txBody>
      </p:sp>
      <p:sp>
        <p:nvSpPr>
          <p:cNvPr id="8" name="Ellips 7"/>
          <p:cNvSpPr/>
          <p:nvPr/>
        </p:nvSpPr>
        <p:spPr>
          <a:xfrm>
            <a:off x="6378220" y="4257558"/>
            <a:ext cx="159115" cy="158763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800000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5054745" y="2507941"/>
            <a:ext cx="719348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(</a:t>
            </a:r>
            <a:r>
              <a:rPr lang="sv-SE" dirty="0" smtClean="0">
                <a:latin typeface="Bradley Hand Bold"/>
                <a:cs typeface="Bradley Hand Bold"/>
              </a:rPr>
              <a:t>3,2)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2445003" y="2161287"/>
            <a:ext cx="798133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(</a:t>
            </a:r>
            <a:r>
              <a:rPr lang="sv-SE" b="1" dirty="0" smtClean="0">
                <a:latin typeface="Bradley Hand Bold"/>
                <a:cs typeface="Bradley Hand Bold"/>
              </a:rPr>
              <a:t>-</a:t>
            </a:r>
            <a:r>
              <a:rPr lang="sv-SE" dirty="0" smtClean="0">
                <a:latin typeface="Bradley Hand Bold"/>
                <a:cs typeface="Bradley Hand Bold"/>
              </a:rPr>
              <a:t>5,3)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3286576" y="4416321"/>
            <a:ext cx="798133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(0,</a:t>
            </a:r>
            <a:r>
              <a:rPr lang="sv-SE" b="1" dirty="0" smtClean="0">
                <a:latin typeface="Bradley Hand Bold"/>
                <a:cs typeface="Bradley Hand Bold"/>
              </a:rPr>
              <a:t>-</a:t>
            </a:r>
            <a:r>
              <a:rPr lang="sv-SE" dirty="0" smtClean="0">
                <a:latin typeface="Bradley Hand Bold"/>
                <a:cs typeface="Bradley Hand Bold"/>
              </a:rPr>
              <a:t>3)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6134797" y="4600987"/>
            <a:ext cx="805076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(6,</a:t>
            </a:r>
            <a:r>
              <a:rPr lang="sv-SE" b="1" dirty="0" smtClean="0">
                <a:latin typeface="Bradley Hand Bold"/>
                <a:cs typeface="Bradley Hand Bold"/>
              </a:rPr>
              <a:t>-</a:t>
            </a:r>
            <a:r>
              <a:rPr lang="sv-SE" dirty="0" smtClean="0">
                <a:latin typeface="Bradley Hand Bold"/>
                <a:cs typeface="Bradley Hand Bold"/>
              </a:rPr>
              <a:t>2)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4" name="Ellips 13"/>
          <p:cNvSpPr/>
          <p:nvPr/>
        </p:nvSpPr>
        <p:spPr>
          <a:xfrm>
            <a:off x="5694535" y="1909723"/>
            <a:ext cx="159115" cy="158763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800000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5257113" y="1430755"/>
            <a:ext cx="1033960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(4; 5,5)</a:t>
            </a:r>
            <a:endParaRPr lang="sv-SE" dirty="0">
              <a:latin typeface="Bradley Hand Bold"/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232506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728391" y="341237"/>
            <a:ext cx="173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Proportionalitet</a:t>
            </a:r>
          </a:p>
        </p:txBody>
      </p:sp>
      <p:sp>
        <p:nvSpPr>
          <p:cNvPr id="3" name="Rektangel 2"/>
          <p:cNvSpPr/>
          <p:nvPr/>
        </p:nvSpPr>
        <p:spPr>
          <a:xfrm>
            <a:off x="2264665" y="1658252"/>
            <a:ext cx="4733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Priset sägs då vara </a:t>
            </a:r>
            <a:r>
              <a:rPr lang="sv-SE" b="1" i="1" dirty="0" smtClean="0">
                <a:solidFill>
                  <a:srgbClr val="800000"/>
                </a:solidFill>
              </a:rPr>
              <a:t>proportionellt</a:t>
            </a:r>
            <a:r>
              <a:rPr lang="sv-SE" dirty="0" smtClean="0"/>
              <a:t> </a:t>
            </a:r>
            <a:r>
              <a:rPr lang="sv-SE" dirty="0"/>
              <a:t>mot vikten.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504" y="2294298"/>
            <a:ext cx="1791773" cy="133478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283" y="2319626"/>
            <a:ext cx="1179485" cy="1277776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5840711" y="4481793"/>
            <a:ext cx="2905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När vi ritar linjen, </a:t>
            </a:r>
            <a:r>
              <a:rPr lang="sv-SE" b="1" i="1" dirty="0" smtClean="0">
                <a:solidFill>
                  <a:srgbClr val="800000"/>
                </a:solidFill>
              </a:rPr>
              <a:t>grafen</a:t>
            </a:r>
            <a:r>
              <a:rPr lang="sv-SE" dirty="0" smtClean="0"/>
              <a:t>, så ser vi att den börjar i origo.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6390640" y="2101731"/>
            <a:ext cx="226568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kan vi visa i ett koordinatsystem. Vi skriver antalet</a:t>
            </a:r>
          </a:p>
          <a:p>
            <a:r>
              <a:rPr lang="sv-SE" dirty="0"/>
              <a:t>kilogram längs </a:t>
            </a:r>
            <a:r>
              <a:rPr lang="sv-SE" i="1" dirty="0"/>
              <a:t>x</a:t>
            </a:r>
            <a:r>
              <a:rPr lang="sv-SE" dirty="0"/>
              <a:t>-axeln och kostnaden längs </a:t>
            </a:r>
            <a:r>
              <a:rPr lang="sv-SE" i="1" dirty="0"/>
              <a:t>y</a:t>
            </a:r>
            <a:r>
              <a:rPr lang="sv-SE" dirty="0"/>
              <a:t>-axeln.</a:t>
            </a:r>
          </a:p>
        </p:txBody>
      </p:sp>
      <p:sp>
        <p:nvSpPr>
          <p:cNvPr id="10" name="Rektangel 9"/>
          <p:cNvSpPr/>
          <p:nvPr/>
        </p:nvSpPr>
        <p:spPr>
          <a:xfrm>
            <a:off x="1423419" y="4481793"/>
            <a:ext cx="18247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ser att de tre punkterna ligger på en rät linje.</a:t>
            </a: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440" y="3866308"/>
            <a:ext cx="2474893" cy="2154299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395" y="3866308"/>
            <a:ext cx="2480944" cy="2154299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4129" y="5405123"/>
            <a:ext cx="2229791" cy="1052572"/>
          </a:xfrm>
          <a:prstGeom prst="rect">
            <a:avLst/>
          </a:prstGeom>
        </p:spPr>
      </p:pic>
      <p:grpSp>
        <p:nvGrpSpPr>
          <p:cNvPr id="17" name="Grupp 16"/>
          <p:cNvGrpSpPr/>
          <p:nvPr/>
        </p:nvGrpSpPr>
        <p:grpSpPr>
          <a:xfrm>
            <a:off x="806170" y="614223"/>
            <a:ext cx="6064030" cy="1234497"/>
            <a:chOff x="806170" y="614223"/>
            <a:chExt cx="6064030" cy="1234497"/>
          </a:xfrm>
        </p:grpSpPr>
        <p:sp>
          <p:nvSpPr>
            <p:cNvPr id="4" name="Rektangel 3"/>
            <p:cNvSpPr/>
            <p:nvPr/>
          </p:nvSpPr>
          <p:spPr>
            <a:xfrm>
              <a:off x="2264665" y="925390"/>
              <a:ext cx="460553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En dag kostar äpplen 10 kr/kg</a:t>
              </a:r>
              <a:r>
                <a:rPr lang="sv-SE" dirty="0" smtClean="0"/>
                <a:t>. </a:t>
              </a:r>
              <a:r>
                <a:rPr lang="sv-SE" dirty="0"/>
                <a:t>För 2 kg får man </a:t>
              </a:r>
              <a:endParaRPr lang="sv-SE" dirty="0" smtClean="0"/>
            </a:p>
            <a:p>
              <a:r>
                <a:rPr lang="sv-SE" dirty="0" smtClean="0"/>
                <a:t>betala </a:t>
              </a:r>
              <a:r>
                <a:rPr lang="sv-SE" dirty="0"/>
                <a:t>20 kr </a:t>
              </a:r>
              <a:r>
                <a:rPr lang="sv-SE" dirty="0" smtClean="0"/>
                <a:t>och </a:t>
              </a:r>
              <a:r>
                <a:rPr lang="sv-SE" dirty="0"/>
                <a:t>för 3 kg 30 kr och så </a:t>
              </a:r>
              <a:r>
                <a:rPr lang="sv-SE" dirty="0" smtClean="0"/>
                <a:t>vidare.</a:t>
              </a:r>
              <a:endParaRPr lang="sv-SE" dirty="0"/>
            </a:p>
            <a:p>
              <a:r>
                <a:rPr lang="sv-SE" dirty="0" smtClean="0"/>
                <a:t> </a:t>
              </a:r>
              <a:endParaRPr lang="sv-SE" dirty="0"/>
            </a:p>
          </p:txBody>
        </p:sp>
        <p:pic>
          <p:nvPicPr>
            <p:cNvPr id="16" name="Bildobjekt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6170" y="614223"/>
              <a:ext cx="1234497" cy="1234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733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488953" y="158819"/>
            <a:ext cx="7880674" cy="3273986"/>
            <a:chOff x="488953" y="158819"/>
            <a:chExt cx="7880674" cy="3273986"/>
          </a:xfrm>
        </p:grpSpPr>
        <p:sp>
          <p:nvSpPr>
            <p:cNvPr id="3" name="Rektangel 2"/>
            <p:cNvSpPr/>
            <p:nvPr/>
          </p:nvSpPr>
          <p:spPr>
            <a:xfrm>
              <a:off x="488953" y="445532"/>
              <a:ext cx="33020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Grafen visar en resa med moped. </a:t>
              </a:r>
            </a:p>
          </p:txBody>
        </p:sp>
        <p:pic>
          <p:nvPicPr>
            <p:cNvPr id="4" name="Bildobjekt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05181" y="158819"/>
              <a:ext cx="2964446" cy="3273986"/>
            </a:xfrm>
            <a:prstGeom prst="rect">
              <a:avLst/>
            </a:prstGeom>
          </p:spPr>
        </p:pic>
      </p:grpSp>
      <p:sp>
        <p:nvSpPr>
          <p:cNvPr id="5" name="Rektangel 4"/>
          <p:cNvSpPr/>
          <p:nvPr/>
        </p:nvSpPr>
        <p:spPr>
          <a:xfrm>
            <a:off x="488953" y="91351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a)  Vilken </a:t>
            </a:r>
            <a:r>
              <a:rPr lang="de-DE" dirty="0" err="1" smtClean="0"/>
              <a:t>är</a:t>
            </a:r>
            <a:r>
              <a:rPr lang="de-DE" dirty="0" smtClean="0"/>
              <a:t> </a:t>
            </a:r>
            <a:r>
              <a:rPr lang="de-DE" dirty="0" err="1" smtClean="0"/>
              <a:t>medelhastigheten</a:t>
            </a:r>
            <a:r>
              <a:rPr lang="de-DE" dirty="0" smtClean="0"/>
              <a:t>?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524587" y="311249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b)  Är sträckan proptionell mot tiden?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153747" y="1346387"/>
            <a:ext cx="384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 På 4 timmar hinner man 120 km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0" name="textruta 19"/>
          <p:cNvSpPr txBox="1"/>
          <p:nvPr/>
        </p:nvSpPr>
        <p:spPr>
          <a:xfrm>
            <a:off x="164469" y="1810692"/>
            <a:ext cx="229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Medelhastigheten är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21" name="Grupp 20"/>
          <p:cNvGrpSpPr/>
          <p:nvPr/>
        </p:nvGrpSpPr>
        <p:grpSpPr>
          <a:xfrm>
            <a:off x="2457893" y="1671779"/>
            <a:ext cx="1541312" cy="671616"/>
            <a:chOff x="1793010" y="5075066"/>
            <a:chExt cx="1541312" cy="671616"/>
          </a:xfrm>
        </p:grpSpPr>
        <p:grpSp>
          <p:nvGrpSpPr>
            <p:cNvPr id="22" name="Grupp 21"/>
            <p:cNvGrpSpPr/>
            <p:nvPr/>
          </p:nvGrpSpPr>
          <p:grpSpPr>
            <a:xfrm>
              <a:off x="1793010" y="5075066"/>
              <a:ext cx="1541312" cy="671616"/>
              <a:chOff x="2576249" y="3388919"/>
              <a:chExt cx="1541312" cy="671616"/>
            </a:xfrm>
          </p:grpSpPr>
          <p:grpSp>
            <p:nvGrpSpPr>
              <p:cNvPr id="24" name="Grupp 23"/>
              <p:cNvGrpSpPr>
                <a:grpSpLocks/>
              </p:cNvGrpSpPr>
              <p:nvPr/>
            </p:nvGrpSpPr>
            <p:grpSpPr bwMode="auto">
              <a:xfrm>
                <a:off x="2576249" y="3388919"/>
                <a:ext cx="652203" cy="671616"/>
                <a:chOff x="3980917" y="1846460"/>
                <a:chExt cx="651899" cy="671805"/>
              </a:xfrm>
            </p:grpSpPr>
            <p:sp>
              <p:nvSpPr>
                <p:cNvPr id="26" name="textruta 29"/>
                <p:cNvSpPr txBox="1">
                  <a:spLocks noChangeArrowheads="1"/>
                </p:cNvSpPr>
                <p:nvPr/>
              </p:nvSpPr>
              <p:spPr bwMode="auto">
                <a:xfrm>
                  <a:off x="4036445" y="1846460"/>
                  <a:ext cx="574963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 smtClean="0">
                      <a:latin typeface="Bradley Hand Bold"/>
                      <a:cs typeface="Bradley Hand Bold"/>
                    </a:rPr>
                    <a:t>120</a:t>
                  </a:r>
                  <a:endParaRPr lang="sv-SE" sz="1800" dirty="0">
                    <a:latin typeface="Bradley Hand Bold"/>
                    <a:cs typeface="Bradley Hand Bold"/>
                  </a:endParaRPr>
                </a:p>
              </p:txBody>
            </p:sp>
            <p:sp>
              <p:nvSpPr>
                <p:cNvPr id="27" name="textruta 30"/>
                <p:cNvSpPr txBox="1">
                  <a:spLocks noChangeArrowheads="1"/>
                </p:cNvSpPr>
                <p:nvPr/>
              </p:nvSpPr>
              <p:spPr bwMode="auto">
                <a:xfrm>
                  <a:off x="4137091" y="2148829"/>
                  <a:ext cx="32947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 smtClean="0">
                      <a:latin typeface="Bradley Hand Bold"/>
                      <a:cs typeface="Bradley Hand Bold"/>
                    </a:rPr>
                    <a:t>4</a:t>
                  </a:r>
                  <a:endParaRPr lang="sv-SE" sz="1800" dirty="0">
                    <a:latin typeface="Bradley Hand Bold"/>
                    <a:cs typeface="Bradley Hand Bold"/>
                  </a:endParaRPr>
                </a:p>
              </p:txBody>
            </p:sp>
            <p:cxnSp>
              <p:nvCxnSpPr>
                <p:cNvPr id="28" name="Rak 27"/>
                <p:cNvCxnSpPr/>
                <p:nvPr/>
              </p:nvCxnSpPr>
              <p:spPr>
                <a:xfrm>
                  <a:off x="3980917" y="2203748"/>
                  <a:ext cx="651899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ruta 24"/>
              <p:cNvSpPr txBox="1"/>
              <p:nvPr/>
            </p:nvSpPr>
            <p:spPr>
              <a:xfrm>
                <a:off x="3862091" y="3521237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/>
                  <a:t>=</a:t>
                </a:r>
                <a:endParaRPr lang="sv-SE" dirty="0"/>
              </a:p>
            </p:txBody>
          </p:sp>
        </p:grpSp>
        <p:sp>
          <p:nvSpPr>
            <p:cNvPr id="23" name="textruta 22"/>
            <p:cNvSpPr txBox="1"/>
            <p:nvPr/>
          </p:nvSpPr>
          <p:spPr>
            <a:xfrm>
              <a:off x="2416920" y="5192684"/>
              <a:ext cx="789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>
                  <a:latin typeface="Bradley Hand Bold"/>
                  <a:cs typeface="Bradley Hand Bold"/>
                </a:rPr>
                <a:t>km/h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29" name="textruta 28"/>
          <p:cNvSpPr txBox="1"/>
          <p:nvPr/>
        </p:nvSpPr>
        <p:spPr>
          <a:xfrm>
            <a:off x="4029201" y="1789397"/>
            <a:ext cx="120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30 km/h</a:t>
            </a:r>
            <a:endParaRPr lang="sv-SE" dirty="0"/>
          </a:p>
        </p:txBody>
      </p:sp>
      <p:sp>
        <p:nvSpPr>
          <p:cNvPr id="30" name="textruta 29"/>
          <p:cNvSpPr txBox="1"/>
          <p:nvPr/>
        </p:nvSpPr>
        <p:spPr>
          <a:xfrm>
            <a:off x="396848" y="3538975"/>
            <a:ext cx="583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Ja, för grafen är en rät linje som går genom origo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1" name="textruta 30"/>
          <p:cNvSpPr txBox="1"/>
          <p:nvPr/>
        </p:nvSpPr>
        <p:spPr>
          <a:xfrm>
            <a:off x="488953" y="4808688"/>
            <a:ext cx="6877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 smtClean="0">
                <a:latin typeface="Bradley Hand Bold"/>
                <a:cs typeface="Bradley Hand Bold"/>
              </a:rPr>
              <a:t>Svar</a:t>
            </a:r>
            <a:r>
              <a:rPr lang="sv-SE" dirty="0" smtClean="0">
                <a:latin typeface="Bradley Hand Bold"/>
                <a:cs typeface="Bradley Hand Bold"/>
              </a:rPr>
              <a:t>:  Mopedens medelhastighet är 30 km/h och sträckan är </a:t>
            </a:r>
          </a:p>
          <a:p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 smtClean="0">
                <a:latin typeface="Bradley Hand Bold"/>
                <a:cs typeface="Bradley Hand Bold"/>
              </a:rPr>
              <a:t>           proportionell mot tiden. </a:t>
            </a:r>
            <a:endParaRPr lang="sv-SE" dirty="0">
              <a:latin typeface="Bradley Hand Bold"/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8319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20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778495" y="3861465"/>
            <a:ext cx="586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Vilken eller vilka grafer är proportionaliteter?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26" y="4458395"/>
            <a:ext cx="1787027" cy="135380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593" y="4543087"/>
            <a:ext cx="1842317" cy="1416109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939" y="4543087"/>
            <a:ext cx="1884606" cy="1420283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7119" y="4458395"/>
            <a:ext cx="1982628" cy="1428047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906308" y="1295294"/>
            <a:ext cx="247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Pris (6 kg):  240 kr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2215960" y="2353400"/>
            <a:ext cx="138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latin typeface="Bradley Hand Bold"/>
                <a:cs typeface="Bradley Hand Bold"/>
              </a:rPr>
              <a:t>4 ∙ </a:t>
            </a:r>
            <a:r>
              <a:rPr lang="is-IS" dirty="0">
                <a:latin typeface="Bradley Hand Bold"/>
                <a:cs typeface="Bradley Hand Bold"/>
              </a:rPr>
              <a:t>40</a:t>
            </a:r>
            <a:r>
              <a:rPr lang="is-IS" dirty="0" smtClean="0">
                <a:latin typeface="Bradley Hand Bold"/>
                <a:cs typeface="Bradley Hand Bold"/>
              </a:rPr>
              <a:t> </a:t>
            </a:r>
            <a:r>
              <a:rPr lang="is-IS" dirty="0" smtClean="0">
                <a:latin typeface="Bradley Hand Bold"/>
                <a:cs typeface="Bradley Hand Bold"/>
              </a:rPr>
              <a:t>kr </a:t>
            </a:r>
            <a:r>
              <a:rPr lang="is-IS" dirty="0" smtClean="0">
                <a:latin typeface="Bradley Hand Bold"/>
                <a:cs typeface="Bradley Hand Bold"/>
              </a:rPr>
              <a:t>= </a:t>
            </a:r>
            <a:endParaRPr lang="sv-SE" dirty="0"/>
          </a:p>
        </p:txBody>
      </p:sp>
      <p:grpSp>
        <p:nvGrpSpPr>
          <p:cNvPr id="36" name="Grupp 35"/>
          <p:cNvGrpSpPr/>
          <p:nvPr/>
        </p:nvGrpSpPr>
        <p:grpSpPr>
          <a:xfrm>
            <a:off x="683048" y="199290"/>
            <a:ext cx="7905870" cy="1278922"/>
            <a:chOff x="683048" y="199290"/>
            <a:chExt cx="7905870" cy="1278922"/>
          </a:xfrm>
        </p:grpSpPr>
        <p:sp>
          <p:nvSpPr>
            <p:cNvPr id="8" name="textruta 7"/>
            <p:cNvSpPr txBox="1"/>
            <p:nvPr/>
          </p:nvSpPr>
          <p:spPr>
            <a:xfrm>
              <a:off x="683048" y="199290"/>
              <a:ext cx="5329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Lådan väger 6 kg. Priset är proportionellt mot vikten. Vad kostar en låda som väger 4 kg?</a:t>
              </a:r>
              <a:endParaRPr lang="sv-SE" dirty="0"/>
            </a:p>
          </p:txBody>
        </p:sp>
        <p:pic>
          <p:nvPicPr>
            <p:cNvPr id="20" name="Bildobjekt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85340" y="278215"/>
              <a:ext cx="1599996" cy="1199997"/>
            </a:xfrm>
            <a:prstGeom prst="rect">
              <a:avLst/>
            </a:prstGeom>
          </p:spPr>
        </p:pic>
        <p:sp>
          <p:nvSpPr>
            <p:cNvPr id="21" name="textruta 20"/>
            <p:cNvSpPr txBox="1"/>
            <p:nvPr/>
          </p:nvSpPr>
          <p:spPr>
            <a:xfrm>
              <a:off x="7758433" y="691766"/>
              <a:ext cx="830485" cy="3693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sv-SE" dirty="0" smtClean="0"/>
                <a:t>240 kr</a:t>
              </a:r>
              <a:endParaRPr lang="sv-SE" dirty="0"/>
            </a:p>
          </p:txBody>
        </p:sp>
      </p:grpSp>
      <p:sp>
        <p:nvSpPr>
          <p:cNvPr id="22" name="textruta 21"/>
          <p:cNvSpPr txBox="1"/>
          <p:nvPr/>
        </p:nvSpPr>
        <p:spPr>
          <a:xfrm>
            <a:off x="1155361" y="1774146"/>
            <a:ext cx="111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Pris/kg :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23" name="Grupp 22"/>
          <p:cNvGrpSpPr/>
          <p:nvPr/>
        </p:nvGrpSpPr>
        <p:grpSpPr>
          <a:xfrm>
            <a:off x="2254700" y="1664626"/>
            <a:ext cx="1541313" cy="671616"/>
            <a:chOff x="1793009" y="5075066"/>
            <a:chExt cx="1541313" cy="671616"/>
          </a:xfrm>
        </p:grpSpPr>
        <p:grpSp>
          <p:nvGrpSpPr>
            <p:cNvPr id="24" name="Grupp 23"/>
            <p:cNvGrpSpPr/>
            <p:nvPr/>
          </p:nvGrpSpPr>
          <p:grpSpPr>
            <a:xfrm>
              <a:off x="1793009" y="5075066"/>
              <a:ext cx="1541313" cy="671616"/>
              <a:chOff x="2576248" y="3388919"/>
              <a:chExt cx="1541313" cy="671616"/>
            </a:xfrm>
          </p:grpSpPr>
          <p:grpSp>
            <p:nvGrpSpPr>
              <p:cNvPr id="26" name="Grupp 25"/>
              <p:cNvGrpSpPr>
                <a:grpSpLocks/>
              </p:cNvGrpSpPr>
              <p:nvPr/>
            </p:nvGrpSpPr>
            <p:grpSpPr bwMode="auto">
              <a:xfrm>
                <a:off x="2576248" y="3388919"/>
                <a:ext cx="654560" cy="671616"/>
                <a:chOff x="3980917" y="1846460"/>
                <a:chExt cx="654255" cy="671805"/>
              </a:xfrm>
            </p:grpSpPr>
            <p:sp>
              <p:nvSpPr>
                <p:cNvPr id="28" name="textruta 29"/>
                <p:cNvSpPr txBox="1">
                  <a:spLocks noChangeArrowheads="1"/>
                </p:cNvSpPr>
                <p:nvPr/>
              </p:nvSpPr>
              <p:spPr bwMode="auto">
                <a:xfrm>
                  <a:off x="4036445" y="1846460"/>
                  <a:ext cx="598727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 smtClean="0">
                      <a:latin typeface="Bradley Hand Bold"/>
                      <a:cs typeface="Bradley Hand Bold"/>
                    </a:rPr>
                    <a:t>240</a:t>
                  </a:r>
                  <a:endParaRPr lang="sv-SE" sz="1800" dirty="0">
                    <a:latin typeface="Bradley Hand Bold"/>
                    <a:cs typeface="Bradley Hand Bold"/>
                  </a:endParaRPr>
                </a:p>
              </p:txBody>
            </p:sp>
            <p:sp>
              <p:nvSpPr>
                <p:cNvPr id="29" name="textruta 30"/>
                <p:cNvSpPr txBox="1">
                  <a:spLocks noChangeArrowheads="1"/>
                </p:cNvSpPr>
                <p:nvPr/>
              </p:nvSpPr>
              <p:spPr bwMode="auto">
                <a:xfrm>
                  <a:off x="4137091" y="2148829"/>
                  <a:ext cx="32947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 smtClean="0">
                      <a:latin typeface="Bradley Hand Bold"/>
                      <a:cs typeface="Bradley Hand Bold"/>
                    </a:rPr>
                    <a:t>6</a:t>
                  </a:r>
                  <a:endParaRPr lang="sv-SE" sz="1800" dirty="0">
                    <a:latin typeface="Bradley Hand Bold"/>
                    <a:cs typeface="Bradley Hand Bold"/>
                  </a:endParaRPr>
                </a:p>
              </p:txBody>
            </p:sp>
            <p:cxnSp>
              <p:nvCxnSpPr>
                <p:cNvPr id="30" name="Rak 29"/>
                <p:cNvCxnSpPr/>
                <p:nvPr/>
              </p:nvCxnSpPr>
              <p:spPr>
                <a:xfrm>
                  <a:off x="3980917" y="2203748"/>
                  <a:ext cx="651899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textruta 26"/>
              <p:cNvSpPr txBox="1"/>
              <p:nvPr/>
            </p:nvSpPr>
            <p:spPr>
              <a:xfrm>
                <a:off x="3862091" y="3521237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/>
                  <a:t>=</a:t>
                </a:r>
                <a:endParaRPr lang="sv-SE" dirty="0"/>
              </a:p>
            </p:txBody>
          </p:sp>
        </p:grpSp>
        <p:sp>
          <p:nvSpPr>
            <p:cNvPr id="25" name="textruta 24"/>
            <p:cNvSpPr txBox="1"/>
            <p:nvPr/>
          </p:nvSpPr>
          <p:spPr>
            <a:xfrm>
              <a:off x="2416920" y="5192684"/>
              <a:ext cx="831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>
                  <a:latin typeface="Bradley Hand Bold"/>
                  <a:cs typeface="Bradley Hand Bold"/>
                </a:rPr>
                <a:t>kr</a:t>
              </a:r>
              <a:r>
                <a:rPr lang="sv-SE" dirty="0" smtClean="0">
                  <a:latin typeface="Bradley Hand Bold"/>
                  <a:cs typeface="Bradley Hand Bold"/>
                </a:rPr>
                <a:t>/kg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31" name="textruta 30"/>
          <p:cNvSpPr txBox="1"/>
          <p:nvPr/>
        </p:nvSpPr>
        <p:spPr>
          <a:xfrm>
            <a:off x="3796013" y="1774146"/>
            <a:ext cx="120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40 kr/kg</a:t>
            </a:r>
            <a:endParaRPr lang="sv-SE" dirty="0"/>
          </a:p>
        </p:txBody>
      </p:sp>
      <p:sp>
        <p:nvSpPr>
          <p:cNvPr id="32" name="textruta 31"/>
          <p:cNvSpPr txBox="1"/>
          <p:nvPr/>
        </p:nvSpPr>
        <p:spPr>
          <a:xfrm>
            <a:off x="827949" y="2353400"/>
            <a:ext cx="1482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Pris (4 kg)</a:t>
            </a:r>
            <a:r>
              <a:rPr lang="sv-SE" dirty="0" smtClean="0">
                <a:latin typeface="Bradley Hand Bold"/>
                <a:cs typeface="Bradley Hand Bold"/>
              </a:rPr>
              <a:t>: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3" name="textruta 32"/>
          <p:cNvSpPr txBox="1"/>
          <p:nvPr/>
        </p:nvSpPr>
        <p:spPr>
          <a:xfrm>
            <a:off x="3449172" y="2353400"/>
            <a:ext cx="120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160 kr</a:t>
            </a:r>
            <a:endParaRPr lang="sv-SE" dirty="0"/>
          </a:p>
        </p:txBody>
      </p:sp>
      <p:sp>
        <p:nvSpPr>
          <p:cNvPr id="34" name="textruta 33"/>
          <p:cNvSpPr txBox="1"/>
          <p:nvPr/>
        </p:nvSpPr>
        <p:spPr>
          <a:xfrm>
            <a:off x="807706" y="2954001"/>
            <a:ext cx="687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 smtClean="0">
                <a:latin typeface="Bradley Hand Bold"/>
                <a:cs typeface="Bradley Hand Bold"/>
              </a:rPr>
              <a:t>Svar</a:t>
            </a:r>
            <a:r>
              <a:rPr lang="sv-SE" dirty="0" smtClean="0">
                <a:latin typeface="Bradley Hand Bold"/>
                <a:cs typeface="Bradley Hand Bold"/>
              </a:rPr>
              <a:t>:  </a:t>
            </a:r>
            <a:r>
              <a:rPr lang="sv-SE" dirty="0">
                <a:latin typeface="Bradley Hand Bold"/>
                <a:cs typeface="Bradley Hand Bold"/>
              </a:rPr>
              <a:t>E</a:t>
            </a:r>
            <a:r>
              <a:rPr lang="sv-SE" dirty="0" smtClean="0">
                <a:latin typeface="Bradley Hand Bold"/>
                <a:cs typeface="Bradley Hand Bold"/>
              </a:rPr>
              <a:t>n låda som väger 4 kg kostar 160 </a:t>
            </a:r>
            <a:r>
              <a:rPr lang="sv-SE" dirty="0" smtClean="0">
                <a:latin typeface="Bradley Hand Bold"/>
                <a:cs typeface="Bradley Hand Bold"/>
              </a:rPr>
              <a:t>kr.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5" name="Ellips 34"/>
          <p:cNvSpPr/>
          <p:nvPr/>
        </p:nvSpPr>
        <p:spPr>
          <a:xfrm>
            <a:off x="4425910" y="4102237"/>
            <a:ext cx="2341209" cy="2092233"/>
          </a:xfrm>
          <a:prstGeom prst="ellipse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0275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8" grpId="0"/>
      <p:bldP spid="22" grpId="0"/>
      <p:bldP spid="31" grpId="0"/>
      <p:bldP spid="32" grpId="0"/>
      <p:bldP spid="33" grpId="0"/>
      <p:bldP spid="34" grpId="0"/>
      <p:bldP spid="35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358</Words>
  <Application>Microsoft Macintosh PowerPoint</Application>
  <PresentationFormat>Bildspel på skärmen (4:3)</PresentationFormat>
  <Paragraphs>50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6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25</cp:revision>
  <dcterms:created xsi:type="dcterms:W3CDTF">2017-04-14T14:35:34Z</dcterms:created>
  <dcterms:modified xsi:type="dcterms:W3CDTF">2017-08-08T09:26:51Z</dcterms:modified>
</cp:coreProperties>
</file>