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8" r:id="rId2"/>
    <p:sldId id="333" r:id="rId3"/>
    <p:sldId id="330" r:id="rId4"/>
    <p:sldId id="334" r:id="rId5"/>
    <p:sldId id="331" r:id="rId6"/>
    <p:sldId id="335" r:id="rId7"/>
    <p:sldId id="332" r:id="rId8"/>
    <p:sldId id="327" r:id="rId9"/>
    <p:sldId id="336" r:id="rId10"/>
    <p:sldId id="337" r:id="rId11"/>
    <p:sldId id="325" r:id="rId12"/>
    <p:sldId id="324" r:id="rId1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4" autoAdjust="0"/>
    <p:restoredTop sz="99685" autoAdjust="0"/>
  </p:normalViewPr>
  <p:slideViewPr>
    <p:cSldViewPr snapToGrid="0" snapToObjects="1">
      <p:cViewPr>
        <p:scale>
          <a:sx n="165" d="100"/>
          <a:sy n="165" d="100"/>
        </p:scale>
        <p:origin x="-6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2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ruta 34"/>
          <p:cNvSpPr txBox="1"/>
          <p:nvPr/>
        </p:nvSpPr>
        <p:spPr>
          <a:xfrm>
            <a:off x="2661016" y="2166239"/>
            <a:ext cx="45703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Är det något av påståendena som stämmer?</a:t>
            </a:r>
            <a:endParaRPr lang="sv-SE" dirty="0"/>
          </a:p>
        </p:txBody>
      </p:sp>
      <p:grpSp>
        <p:nvGrpSpPr>
          <p:cNvPr id="42" name="Grupp 41"/>
          <p:cNvGrpSpPr/>
          <p:nvPr/>
        </p:nvGrpSpPr>
        <p:grpSpPr>
          <a:xfrm>
            <a:off x="509916" y="2374572"/>
            <a:ext cx="1787062" cy="2043958"/>
            <a:chOff x="561601" y="2668129"/>
            <a:chExt cx="1787062" cy="1601154"/>
          </a:xfrm>
        </p:grpSpPr>
        <p:sp>
          <p:nvSpPr>
            <p:cNvPr id="17" name="Ellips 16"/>
            <p:cNvSpPr/>
            <p:nvPr/>
          </p:nvSpPr>
          <p:spPr>
            <a:xfrm>
              <a:off x="561601" y="2668129"/>
              <a:ext cx="1787062" cy="942739"/>
            </a:xfrm>
            <a:prstGeom prst="wedgeEllipseCallout">
              <a:avLst>
                <a:gd name="adj1" fmla="val -23340"/>
                <a:gd name="adj2" fmla="val 6899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/>
                <a:t>Priset har sänkts</a:t>
              </a:r>
            </a:p>
            <a:p>
              <a:r>
                <a:rPr lang="sv-SE" sz="1600" dirty="0"/>
                <a:t>sammanlagt </a:t>
              </a:r>
              <a:r>
                <a:rPr lang="sv-SE" sz="1600" dirty="0" smtClean="0"/>
                <a:t>med </a:t>
              </a:r>
              <a:r>
                <a:rPr lang="fr-FR" sz="1600" dirty="0" smtClean="0"/>
                <a:t>40 </a:t>
              </a:r>
              <a:r>
                <a:rPr lang="fr-FR" sz="1600" dirty="0"/>
                <a:t>%.</a:t>
              </a:r>
              <a:endParaRPr lang="sv-SE" sz="1600" i="1" dirty="0"/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679148" y="3859414"/>
              <a:ext cx="455942" cy="40986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1482753" y="3578029"/>
            <a:ext cx="3246322" cy="2290562"/>
            <a:chOff x="1664294" y="3030932"/>
            <a:chExt cx="3246322" cy="2290562"/>
          </a:xfrm>
        </p:grpSpPr>
        <p:sp>
          <p:nvSpPr>
            <p:cNvPr id="18" name="Ellips 17"/>
            <p:cNvSpPr/>
            <p:nvPr/>
          </p:nvSpPr>
          <p:spPr>
            <a:xfrm>
              <a:off x="1664294" y="3030932"/>
              <a:ext cx="3246322" cy="1396434"/>
            </a:xfrm>
            <a:prstGeom prst="wedgeEllipseCallout">
              <a:avLst>
                <a:gd name="adj1" fmla="val -24333"/>
                <a:gd name="adj2" fmla="val 7251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/>
                <a:t>Men det måste väl vara</a:t>
              </a:r>
            </a:p>
            <a:p>
              <a:r>
                <a:rPr lang="sv-SE" sz="1600" dirty="0"/>
                <a:t>mindre än 40 % eftersom</a:t>
              </a:r>
            </a:p>
            <a:p>
              <a:r>
                <a:rPr lang="sv-SE" sz="1600" dirty="0"/>
                <a:t>den andra sänkningen </a:t>
              </a:r>
              <a:r>
                <a:rPr lang="sv-SE" sz="1600" dirty="0" smtClean="0"/>
                <a:t>görs från </a:t>
              </a:r>
              <a:r>
                <a:rPr lang="sv-SE" sz="1600" dirty="0"/>
                <a:t>det nya priset.</a:t>
              </a:r>
              <a:endParaRPr lang="sv-SE" sz="1600" i="1" dirty="0"/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2259261" y="4798274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p 43"/>
          <p:cNvGrpSpPr/>
          <p:nvPr/>
        </p:nvGrpSpPr>
        <p:grpSpPr>
          <a:xfrm>
            <a:off x="3835216" y="2585571"/>
            <a:ext cx="2795095" cy="2357009"/>
            <a:chOff x="4298346" y="2151676"/>
            <a:chExt cx="2590411" cy="2221733"/>
          </a:xfrm>
        </p:grpSpPr>
        <p:sp>
          <p:nvSpPr>
            <p:cNvPr id="19" name="Ellips 18"/>
            <p:cNvSpPr/>
            <p:nvPr/>
          </p:nvSpPr>
          <p:spPr>
            <a:xfrm>
              <a:off x="4298346" y="2151676"/>
              <a:ext cx="2590411" cy="1234570"/>
            </a:xfrm>
            <a:prstGeom prst="wedgeEllipseCallout">
              <a:avLst>
                <a:gd name="adj1" fmla="val 10354"/>
                <a:gd name="adj2" fmla="val 7938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/>
                <a:t>Det kan väl inte</a:t>
              </a:r>
            </a:p>
            <a:p>
              <a:r>
                <a:rPr lang="sv-SE" sz="1600" dirty="0"/>
                <a:t>stämma – det </a:t>
              </a:r>
              <a:r>
                <a:rPr lang="sv-SE" sz="1600" dirty="0" smtClean="0"/>
                <a:t>måste ju bli </a:t>
              </a:r>
              <a:r>
                <a:rPr lang="sv-SE" sz="1600" dirty="0"/>
                <a:t>mer än 40 %.</a:t>
              </a:r>
              <a:endParaRPr lang="sv-SE" sz="1600" i="1" dirty="0"/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5686387" y="3850189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6197938" y="3305267"/>
            <a:ext cx="2753521" cy="2563324"/>
            <a:chOff x="5330861" y="3971221"/>
            <a:chExt cx="3517503" cy="1801023"/>
          </a:xfrm>
        </p:grpSpPr>
        <p:sp>
          <p:nvSpPr>
            <p:cNvPr id="20" name="Ellips 19"/>
            <p:cNvSpPr/>
            <p:nvPr/>
          </p:nvSpPr>
          <p:spPr>
            <a:xfrm>
              <a:off x="5330861" y="3971221"/>
              <a:ext cx="3517503" cy="1103000"/>
            </a:xfrm>
            <a:prstGeom prst="wedgeEllipseCallout">
              <a:avLst>
                <a:gd name="adj1" fmla="val 13685"/>
                <a:gd name="adj2" fmla="val 7552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/>
                <a:t>Om man inte vet</a:t>
              </a:r>
            </a:p>
            <a:p>
              <a:r>
                <a:rPr lang="sv-SE" sz="1600" dirty="0"/>
                <a:t>vad tröjan kostar </a:t>
              </a:r>
              <a:r>
                <a:rPr lang="sv-SE" sz="1600" dirty="0" smtClean="0"/>
                <a:t>från början </a:t>
              </a:r>
              <a:r>
                <a:rPr lang="sv-SE" sz="1600" dirty="0"/>
                <a:t>så går </a:t>
              </a:r>
              <a:r>
                <a:rPr lang="sv-SE" sz="1600" dirty="0" smtClean="0"/>
                <a:t>det inte </a:t>
              </a:r>
              <a:r>
                <a:rPr lang="sv-SE" sz="1600" dirty="0"/>
                <a:t>att </a:t>
              </a:r>
              <a:r>
                <a:rPr lang="sv-SE" sz="1600" dirty="0" smtClean="0"/>
                <a:t>räkna ut</a:t>
              </a:r>
              <a:r>
                <a:rPr lang="sv-SE" sz="1600" dirty="0"/>
                <a:t>.</a:t>
              </a:r>
              <a:endParaRPr lang="sv-SE" sz="1600" i="1" dirty="0"/>
            </a:p>
          </p:txBody>
        </p:sp>
        <p:sp>
          <p:nvSpPr>
            <p:cNvPr id="39" name="textruta 38"/>
            <p:cNvSpPr txBox="1"/>
            <p:nvPr/>
          </p:nvSpPr>
          <p:spPr>
            <a:xfrm>
              <a:off x="7389850" y="5404623"/>
              <a:ext cx="666294" cy="36762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5" name="textruta 54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påstående stämmer?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215317" y="577333"/>
            <a:ext cx="8334847" cy="1318766"/>
            <a:chOff x="215317" y="577333"/>
            <a:chExt cx="8334847" cy="1318766"/>
          </a:xfrm>
        </p:grpSpPr>
        <p:grpSp>
          <p:nvGrpSpPr>
            <p:cNvPr id="53" name="Grupp 52"/>
            <p:cNvGrpSpPr/>
            <p:nvPr/>
          </p:nvGrpSpPr>
          <p:grpSpPr>
            <a:xfrm>
              <a:off x="215317" y="867384"/>
              <a:ext cx="7016081" cy="723275"/>
              <a:chOff x="74114" y="1002538"/>
              <a:chExt cx="7016081" cy="723275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714231" y="1002538"/>
                <a:ext cx="3452946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sv-SE" dirty="0"/>
              </a:p>
            </p:txBody>
          </p:sp>
          <p:sp>
            <p:nvSpPr>
              <p:cNvPr id="52" name="Rektangel 51"/>
              <p:cNvSpPr/>
              <p:nvPr/>
            </p:nvSpPr>
            <p:spPr>
              <a:xfrm>
                <a:off x="74114" y="1017927"/>
                <a:ext cx="70160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Priset på en tröja sänks med 20 %. En vecka senare sänks priset</a:t>
                </a:r>
              </a:p>
              <a:p>
                <a:r>
                  <a:rPr lang="sv-SE" sz="2000" dirty="0"/>
                  <a:t>igen med 20 %. Hur mycket har då priset sänkts sammanlagt</a:t>
                </a:r>
                <a:r>
                  <a:rPr lang="sv-SE" sz="2000" dirty="0" smtClean="0"/>
                  <a:t>?</a:t>
                </a:r>
                <a:endParaRPr lang="sv-SE" sz="2000" dirty="0"/>
              </a:p>
            </p:txBody>
          </p:sp>
        </p:grpSp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 trans="75000" scaling="1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1398" y="577333"/>
              <a:ext cx="1318766" cy="1318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/>
        </p:nvSpPr>
        <p:spPr>
          <a:xfrm>
            <a:off x="1242603" y="284425"/>
            <a:ext cx="7213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kan till exempel avläsa att båda </a:t>
            </a:r>
            <a:r>
              <a:rPr lang="sv-SE" dirty="0" smtClean="0"/>
              <a:t>ljusen brunnit </a:t>
            </a:r>
            <a:r>
              <a:rPr lang="sv-SE" dirty="0"/>
              <a:t>ner samtidigt. Man kan också se </a:t>
            </a:r>
            <a:r>
              <a:rPr lang="sv-SE" dirty="0" smtClean="0"/>
              <a:t>att efter </a:t>
            </a:r>
            <a:r>
              <a:rPr lang="sv-SE" dirty="0"/>
              <a:t>fyra timmar är det korta ljuset 4 cm </a:t>
            </a:r>
            <a:r>
              <a:rPr lang="sv-SE" dirty="0" smtClean="0"/>
              <a:t>och det </a:t>
            </a:r>
            <a:r>
              <a:rPr lang="sv-SE" dirty="0"/>
              <a:t>långa 6 cm.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572963" y="379086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72963" y="1250170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1353033" y="1254744"/>
            <a:ext cx="7213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-</a:t>
            </a:r>
            <a:endParaRPr lang="sv-SE" dirty="0"/>
          </a:p>
        </p:txBody>
      </p:sp>
      <p:sp>
        <p:nvSpPr>
          <p:cNvPr id="36" name="textruta 35"/>
          <p:cNvSpPr txBox="1"/>
          <p:nvPr/>
        </p:nvSpPr>
        <p:spPr>
          <a:xfrm>
            <a:off x="572963" y="2049421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1353033" y="2086501"/>
            <a:ext cx="7213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kan till exempel göra en tabell som ser </a:t>
            </a:r>
            <a:r>
              <a:rPr lang="sv-SE" dirty="0" smtClean="0"/>
              <a:t>ut så </a:t>
            </a:r>
            <a:r>
              <a:rPr lang="sv-SE" dirty="0"/>
              <a:t>här: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95" y="2475712"/>
            <a:ext cx="3218677" cy="2147561"/>
          </a:xfrm>
          <a:prstGeom prst="rect">
            <a:avLst/>
          </a:prstGeom>
        </p:spPr>
      </p:pic>
      <p:sp>
        <p:nvSpPr>
          <p:cNvPr id="40" name="Rektangel 39"/>
          <p:cNvSpPr/>
          <p:nvPr/>
        </p:nvSpPr>
        <p:spPr>
          <a:xfrm>
            <a:off x="1490804" y="4885500"/>
            <a:ext cx="630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kan också använda ekvation. Om vi </a:t>
            </a:r>
            <a:r>
              <a:rPr lang="sv-SE" dirty="0" smtClean="0"/>
              <a:t>kallar tiden </a:t>
            </a:r>
            <a:r>
              <a:rPr lang="sv-SE" dirty="0"/>
              <a:t>för </a:t>
            </a:r>
            <a:r>
              <a:rPr lang="sv-SE" i="1" dirty="0"/>
              <a:t>x</a:t>
            </a:r>
            <a:r>
              <a:rPr lang="sv-SE" dirty="0"/>
              <a:t> h så ser </a:t>
            </a:r>
            <a:endParaRPr lang="sv-SE" dirty="0" smtClean="0"/>
          </a:p>
          <a:p>
            <a:r>
              <a:rPr lang="sv-SE" dirty="0" smtClean="0"/>
              <a:t>ekvationerna </a:t>
            </a:r>
            <a:r>
              <a:rPr lang="sv-SE" dirty="0"/>
              <a:t>ut så här:</a:t>
            </a:r>
          </a:p>
        </p:txBody>
      </p:sp>
      <p:sp>
        <p:nvSpPr>
          <p:cNvPr id="41" name="Rektangel 40"/>
          <p:cNvSpPr/>
          <p:nvPr/>
        </p:nvSpPr>
        <p:spPr>
          <a:xfrm>
            <a:off x="2329925" y="5575979"/>
            <a:ext cx="2525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a) 12 – </a:t>
            </a:r>
            <a:r>
              <a:rPr lang="is-IS" i="1" dirty="0"/>
              <a:t>x</a:t>
            </a:r>
            <a:r>
              <a:rPr lang="is-IS" dirty="0"/>
              <a:t> = 2(8 –</a:t>
            </a:r>
            <a:r>
              <a:rPr lang="is-IS" i="1" dirty="0"/>
              <a:t> x</a:t>
            </a:r>
            <a:r>
              <a:rPr lang="is-IS" dirty="0"/>
              <a:t>)</a:t>
            </a:r>
          </a:p>
          <a:p>
            <a:r>
              <a:rPr lang="is-IS" dirty="0"/>
              <a:t>b) 12 – </a:t>
            </a:r>
            <a:r>
              <a:rPr lang="is-IS" i="1" dirty="0"/>
              <a:t>x</a:t>
            </a:r>
            <a:r>
              <a:rPr lang="is-IS" dirty="0"/>
              <a:t> = 3(8 – </a:t>
            </a:r>
            <a:r>
              <a:rPr lang="is-IS" i="1" dirty="0"/>
              <a:t>x</a:t>
            </a:r>
            <a:r>
              <a:rPr lang="is-IS" dirty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23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 animBg="1"/>
      <p:bldP spid="24" grpId="0" animBg="1"/>
      <p:bldP spid="35" grpId="0"/>
      <p:bldP spid="36" grpId="0" animBg="1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3762" y="1205295"/>
            <a:ext cx="5733199" cy="1754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I din kropp finns </a:t>
            </a:r>
            <a:r>
              <a:rPr lang="sv-SE" dirty="0" smtClean="0"/>
              <a:t>ungefär </a:t>
            </a:r>
            <a:r>
              <a:rPr lang="sv-SE" dirty="0"/>
              <a:t>700 muskler.</a:t>
            </a:r>
          </a:p>
          <a:p>
            <a:r>
              <a:rPr lang="sv-SE" dirty="0" smtClean="0"/>
              <a:t>För </a:t>
            </a:r>
            <a:r>
              <a:rPr lang="sv-SE" dirty="0"/>
              <a:t>att se sur ut </a:t>
            </a:r>
            <a:r>
              <a:rPr lang="sv-SE" dirty="0" smtClean="0"/>
              <a:t>använder </a:t>
            </a:r>
            <a:r>
              <a:rPr lang="sv-SE" dirty="0"/>
              <a:t>du 10 % av musklerna.</a:t>
            </a:r>
          </a:p>
          <a:p>
            <a:r>
              <a:rPr lang="sv-SE" dirty="0" smtClean="0"/>
              <a:t>För </a:t>
            </a:r>
            <a:r>
              <a:rPr lang="sv-SE" dirty="0"/>
              <a:t>att se glad ut </a:t>
            </a:r>
            <a:r>
              <a:rPr lang="sv-SE" dirty="0" smtClean="0"/>
              <a:t>använder </a:t>
            </a:r>
            <a:r>
              <a:rPr lang="sv-SE" dirty="0"/>
              <a:t>du 2 % av musklerna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Hur </a:t>
            </a:r>
            <a:r>
              <a:rPr lang="sv-SE" dirty="0" smtClean="0"/>
              <a:t>många </a:t>
            </a:r>
            <a:r>
              <a:rPr lang="sv-SE" dirty="0"/>
              <a:t>fler muskler </a:t>
            </a:r>
            <a:r>
              <a:rPr lang="sv-SE" dirty="0" smtClean="0"/>
              <a:t>behövs för att </a:t>
            </a:r>
            <a:r>
              <a:rPr lang="sv-SE" dirty="0"/>
              <a:t>se sur ut </a:t>
            </a:r>
            <a:r>
              <a:rPr lang="sv-SE" dirty="0" smtClean="0"/>
              <a:t>än </a:t>
            </a:r>
            <a:r>
              <a:rPr lang="sv-SE" dirty="0"/>
              <a:t>glad ut? </a:t>
            </a:r>
            <a:endParaRPr lang="sv-SE" dirty="0" smtClean="0"/>
          </a:p>
          <a:p>
            <a:r>
              <a:rPr lang="sv-SE" dirty="0" smtClean="0"/>
              <a:t>Avrunda </a:t>
            </a:r>
            <a:r>
              <a:rPr lang="sv-SE" dirty="0"/>
              <a:t>till tiotal.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450028" y="177907"/>
            <a:ext cx="677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Värdera och redovisa – Människokroppen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22" y="1205295"/>
            <a:ext cx="384225" cy="42081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03" y="3109610"/>
            <a:ext cx="2620100" cy="33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441941" y="142240"/>
            <a:ext cx="46090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– Vilken lösning är bäst?</a:t>
            </a:r>
          </a:p>
          <a:p>
            <a:r>
              <a:rPr lang="sv-SE" dirty="0" smtClean="0"/>
              <a:t>– Vilka brister ser du i de andra lösningarna?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t="4190"/>
          <a:stretch/>
        </p:blipFill>
        <p:spPr>
          <a:xfrm>
            <a:off x="488970" y="971290"/>
            <a:ext cx="3513453" cy="295855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62" y="971290"/>
            <a:ext cx="3186695" cy="193323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70" y="4094787"/>
            <a:ext cx="3571915" cy="262466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562" y="3944449"/>
            <a:ext cx="3793624" cy="277500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916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039159" y="2184313"/>
            <a:ext cx="33262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– Vem har löst uppgiften korrekt?</a:t>
            </a:r>
          </a:p>
          <a:p>
            <a:r>
              <a:rPr lang="sv-SE" dirty="0" smtClean="0"/>
              <a:t>– Vilka fel har de andra gjort? 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063" y="601853"/>
            <a:ext cx="1264920" cy="129577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metod är korrekt?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997136" y="754459"/>
            <a:ext cx="510634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Av en vinst på 20 000 kr ska Adam ha 40 %. Jonas ska ha 60 % av det som är </a:t>
            </a:r>
            <a:r>
              <a:rPr lang="sv-SE" dirty="0" smtClean="0"/>
              <a:t>kvar och </a:t>
            </a:r>
            <a:r>
              <a:rPr lang="sv-SE" dirty="0"/>
              <a:t>Linda resten.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Hur </a:t>
            </a:r>
            <a:r>
              <a:rPr lang="sv-SE" dirty="0"/>
              <a:t>mycket får Linda?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11977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24" y="2955617"/>
            <a:ext cx="4329088" cy="368675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649" y="2955617"/>
            <a:ext cx="3841171" cy="349454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5685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286066" y="154250"/>
            <a:ext cx="473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Fyrfältsproblem – Mötet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58199" y="777835"/>
            <a:ext cx="5149862" cy="1754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Anna och Bea bor 30 km </a:t>
            </a:r>
            <a:r>
              <a:rPr lang="sv-SE" dirty="0" smtClean="0"/>
              <a:t>från varandra. En </a:t>
            </a:r>
            <a:r>
              <a:rPr lang="sv-SE" dirty="0"/>
              <a:t>dag ska de </a:t>
            </a:r>
            <a:r>
              <a:rPr lang="sv-SE" dirty="0" smtClean="0"/>
              <a:t>träffas </a:t>
            </a:r>
            <a:r>
              <a:rPr lang="sv-SE" dirty="0"/>
              <a:t>och de </a:t>
            </a:r>
            <a:r>
              <a:rPr lang="sv-SE" dirty="0" smtClean="0"/>
              <a:t>båda startar samtidigt hemifrån</a:t>
            </a:r>
            <a:r>
              <a:rPr lang="sv-SE" dirty="0"/>
              <a:t>. Anna </a:t>
            </a:r>
            <a:r>
              <a:rPr lang="sv-SE" dirty="0" smtClean="0"/>
              <a:t>går med medelhastigheten </a:t>
            </a:r>
            <a:r>
              <a:rPr lang="sv-SE" dirty="0"/>
              <a:t>5 km/h. Bea cyklar</a:t>
            </a:r>
          </a:p>
          <a:p>
            <a:r>
              <a:rPr lang="sv-SE" dirty="0"/>
              <a:t>med medelhastigheten 15 km/h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smtClean="0"/>
              <a:t>Efter </a:t>
            </a:r>
            <a:r>
              <a:rPr lang="sv-SE" dirty="0"/>
              <a:t>hur </a:t>
            </a:r>
            <a:r>
              <a:rPr lang="sv-SE" dirty="0" smtClean="0"/>
              <a:t>lång </a:t>
            </a:r>
            <a:r>
              <a:rPr lang="sv-SE" dirty="0"/>
              <a:t>tid </a:t>
            </a:r>
            <a:r>
              <a:rPr lang="sv-SE" dirty="0" smtClean="0"/>
              <a:t>möts </a:t>
            </a:r>
            <a:r>
              <a:rPr lang="sv-SE" dirty="0"/>
              <a:t>de?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5000" brushSize="10"/>
                    </a14:imgEffect>
                  </a14:imgLayer>
                </a14:imgProps>
              </a:ext>
            </a:extLst>
          </a:blip>
          <a:srcRect t="19111" r="4954"/>
          <a:stretch/>
        </p:blipFill>
        <p:spPr>
          <a:xfrm>
            <a:off x="5912320" y="849684"/>
            <a:ext cx="2634788" cy="1682478"/>
          </a:xfrm>
          <a:prstGeom prst="ellipse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269" y="2995472"/>
            <a:ext cx="6220112" cy="35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892"/>
            <a:ext cx="9156697" cy="5322432"/>
          </a:xfrm>
          <a:prstGeom prst="rect">
            <a:avLst/>
          </a:prstGeom>
          <a:ln w="19050" cmpd="sng">
            <a:solidFill>
              <a:srgbClr val="660066"/>
            </a:solidFill>
          </a:ln>
        </p:spPr>
      </p:pic>
      <p:sp>
        <p:nvSpPr>
          <p:cNvPr id="9" name="Rektangel 8"/>
          <p:cNvSpPr/>
          <p:nvPr/>
        </p:nvSpPr>
        <p:spPr>
          <a:xfrm>
            <a:off x="4673600" y="3474720"/>
            <a:ext cx="410169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400" i="1" dirty="0" smtClean="0"/>
          </a:p>
          <a:p>
            <a:endParaRPr lang="sv-SE" sz="1050" i="1" dirty="0" smtClean="0"/>
          </a:p>
          <a:p>
            <a:endParaRPr lang="sv-SE" sz="1400" dirty="0"/>
          </a:p>
        </p:txBody>
      </p:sp>
      <p:sp>
        <p:nvSpPr>
          <p:cNvPr id="6" name="Rektangel 5"/>
          <p:cNvSpPr/>
          <p:nvPr/>
        </p:nvSpPr>
        <p:spPr>
          <a:xfrm>
            <a:off x="589280" y="1296066"/>
            <a:ext cx="397256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sp>
        <p:nvSpPr>
          <p:cNvPr id="3" name="Rektangel 2"/>
          <p:cNvSpPr/>
          <p:nvPr/>
        </p:nvSpPr>
        <p:spPr>
          <a:xfrm>
            <a:off x="4690970" y="1296066"/>
            <a:ext cx="408432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 smtClean="0"/>
          </a:p>
        </p:txBody>
      </p:sp>
      <p:sp>
        <p:nvSpPr>
          <p:cNvPr id="22" name="Rektangel 21"/>
          <p:cNvSpPr/>
          <p:nvPr/>
        </p:nvSpPr>
        <p:spPr>
          <a:xfrm>
            <a:off x="578862" y="3474720"/>
            <a:ext cx="397256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sp>
        <p:nvSpPr>
          <p:cNvPr id="30" name="Rektangel 29"/>
          <p:cNvSpPr/>
          <p:nvPr/>
        </p:nvSpPr>
        <p:spPr>
          <a:xfrm>
            <a:off x="5562339" y="3787532"/>
            <a:ext cx="2705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Kan till exempel vara </a:t>
            </a:r>
            <a:r>
              <a:rPr lang="sv-SE" sz="1400" i="1" dirty="0" smtClean="0"/>
              <a:t>Steg </a:t>
            </a:r>
            <a:r>
              <a:rPr lang="sv-SE" sz="1400" i="1" dirty="0"/>
              <a:t>för </a:t>
            </a:r>
            <a:r>
              <a:rPr lang="sv-SE" sz="1400" i="1" dirty="0" smtClean="0"/>
              <a:t>steg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34" y="1413306"/>
            <a:ext cx="2701692" cy="19350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879" y="1347505"/>
            <a:ext cx="1266225" cy="15504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432" y="1313913"/>
            <a:ext cx="1239712" cy="189034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4860719" y="1876503"/>
            <a:ext cx="3705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Sammanlagt hinner de båda 20 km på </a:t>
            </a:r>
            <a:r>
              <a:rPr lang="sv-SE" sz="1400" dirty="0" smtClean="0"/>
              <a:t>en timme</a:t>
            </a:r>
            <a:r>
              <a:rPr lang="sv-SE" sz="1400" dirty="0"/>
              <a:t>. </a:t>
            </a:r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Tiden </a:t>
            </a:r>
            <a:r>
              <a:rPr lang="sv-SE" sz="1400" dirty="0"/>
              <a:t>blir därför 30 / 20 h = 1,5 h.</a:t>
            </a: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784" y="3528052"/>
            <a:ext cx="849546" cy="149418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1278720" y="3900060"/>
            <a:ext cx="27358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Antag att de möts efter </a:t>
            </a:r>
            <a:r>
              <a:rPr lang="sv-SE" sz="1400" b="1" i="1" dirty="0">
                <a:solidFill>
                  <a:srgbClr val="800000"/>
                </a:solidFill>
              </a:rPr>
              <a:t>x</a:t>
            </a:r>
            <a:r>
              <a:rPr lang="sv-SE" sz="1400" b="1" dirty="0">
                <a:solidFill>
                  <a:srgbClr val="800000"/>
                </a:solidFill>
              </a:rPr>
              <a:t> h</a:t>
            </a:r>
            <a:r>
              <a:rPr lang="sv-SE" sz="1400" dirty="0"/>
              <a:t>. </a:t>
            </a:r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Det </a:t>
            </a:r>
            <a:r>
              <a:rPr lang="sv-SE" sz="1400" dirty="0"/>
              <a:t>ger </a:t>
            </a:r>
            <a:r>
              <a:rPr lang="sv-SE" sz="1400" dirty="0" smtClean="0"/>
              <a:t>ekvationen   </a:t>
            </a:r>
            <a:r>
              <a:rPr lang="sv-SE" sz="1400" b="1" dirty="0" smtClean="0">
                <a:solidFill>
                  <a:srgbClr val="800000"/>
                </a:solidFill>
              </a:rPr>
              <a:t>5</a:t>
            </a:r>
            <a:r>
              <a:rPr lang="sv-SE" sz="1400" b="1" i="1" dirty="0" smtClean="0">
                <a:solidFill>
                  <a:srgbClr val="800000"/>
                </a:solidFill>
              </a:rPr>
              <a:t>x</a:t>
            </a:r>
            <a:r>
              <a:rPr lang="sv-SE" sz="1400" b="1" dirty="0" smtClean="0">
                <a:solidFill>
                  <a:srgbClr val="800000"/>
                </a:solidFill>
              </a:rPr>
              <a:t> </a:t>
            </a:r>
            <a:r>
              <a:rPr lang="sv-SE" sz="1400" b="1" dirty="0">
                <a:solidFill>
                  <a:srgbClr val="800000"/>
                </a:solidFill>
              </a:rPr>
              <a:t>+ 15</a:t>
            </a:r>
            <a:r>
              <a:rPr lang="sv-SE" sz="1400" b="1" i="1" dirty="0">
                <a:solidFill>
                  <a:srgbClr val="800000"/>
                </a:solidFill>
              </a:rPr>
              <a:t>x</a:t>
            </a:r>
            <a:r>
              <a:rPr lang="sv-SE" sz="1400" b="1" dirty="0">
                <a:solidFill>
                  <a:srgbClr val="800000"/>
                </a:solidFill>
              </a:rPr>
              <a:t> = 30 </a:t>
            </a:r>
            <a:endParaRPr lang="sv-SE" sz="1400" b="1" dirty="0" smtClean="0">
              <a:solidFill>
                <a:srgbClr val="800000"/>
              </a:solidFill>
            </a:endParaRPr>
          </a:p>
          <a:p>
            <a:endParaRPr lang="sv-SE" sz="1400" dirty="0"/>
          </a:p>
          <a:p>
            <a:r>
              <a:rPr lang="sv-SE" sz="1400" dirty="0" smtClean="0"/>
              <a:t>med </a:t>
            </a:r>
            <a:r>
              <a:rPr lang="sv-SE" sz="1400" dirty="0"/>
              <a:t>lösningen </a:t>
            </a:r>
            <a:r>
              <a:rPr lang="sv-SE" sz="1400" b="1" i="1" dirty="0">
                <a:solidFill>
                  <a:srgbClr val="800000"/>
                </a:solidFill>
              </a:rPr>
              <a:t>x</a:t>
            </a:r>
            <a:r>
              <a:rPr lang="sv-SE" sz="1400" b="1" dirty="0">
                <a:solidFill>
                  <a:srgbClr val="800000"/>
                </a:solidFill>
              </a:rPr>
              <a:t> = 1,5</a:t>
            </a:r>
            <a:r>
              <a:rPr lang="sv-SE" sz="1400" dirty="0"/>
              <a:t>.</a:t>
            </a:r>
          </a:p>
        </p:txBody>
      </p:sp>
      <p:pic>
        <p:nvPicPr>
          <p:cNvPr id="26" name="Bildobjekt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234" y="3517945"/>
            <a:ext cx="1289135" cy="159525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5723897" y="4305387"/>
            <a:ext cx="2597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Hur </a:t>
            </a:r>
            <a:r>
              <a:rPr lang="sv-SE" sz="1400" dirty="0" smtClean="0"/>
              <a:t>långt från </a:t>
            </a:r>
            <a:r>
              <a:rPr lang="sv-SE" sz="1400" dirty="0"/>
              <a:t>varandra är de efter </a:t>
            </a:r>
            <a:r>
              <a:rPr lang="sv-SE" sz="1400" dirty="0" smtClean="0"/>
              <a:t>0,5 </a:t>
            </a:r>
            <a:r>
              <a:rPr lang="sv-SE" sz="1400" dirty="0"/>
              <a:t>h, 1 h och 1,5 h?</a:t>
            </a:r>
          </a:p>
        </p:txBody>
      </p:sp>
    </p:spTree>
    <p:extLst>
      <p:ext uri="{BB962C8B-B14F-4D97-AF65-F5344CB8AC3E}">
        <p14:creationId xmlns:p14="http://schemas.microsoft.com/office/powerpoint/2010/main" val="399678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659501" y="3819573"/>
            <a:ext cx="6166610" cy="400110"/>
            <a:chOff x="1773238" y="3714820"/>
            <a:chExt cx="6166610" cy="400110"/>
          </a:xfrm>
        </p:grpSpPr>
        <p:sp>
          <p:nvSpPr>
            <p:cNvPr id="4" name="textruta 3"/>
            <p:cNvSpPr txBox="1"/>
            <p:nvPr/>
          </p:nvSpPr>
          <p:spPr>
            <a:xfrm>
              <a:off x="1773238" y="3714820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2349988" y="3714820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Gissa hur </a:t>
              </a:r>
              <a:r>
                <a:rPr lang="sv-SE" dirty="0" smtClean="0"/>
                <a:t>lång </a:t>
              </a:r>
              <a:r>
                <a:rPr lang="sv-SE" dirty="0"/>
                <a:t>du tror att </a:t>
              </a:r>
              <a:r>
                <a:rPr lang="sv-SE" dirty="0" smtClean="0"/>
                <a:t>strängen </a:t>
              </a:r>
              <a:r>
                <a:rPr lang="sv-SE" dirty="0"/>
                <a:t>skulle bli.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659501" y="4431469"/>
            <a:ext cx="6166610" cy="400110"/>
            <a:chOff x="1773238" y="3725673"/>
            <a:chExt cx="6166610" cy="400110"/>
          </a:xfrm>
        </p:grpSpPr>
        <p:sp>
          <p:nvSpPr>
            <p:cNvPr id="11" name="textruta 10"/>
            <p:cNvSpPr txBox="1"/>
            <p:nvPr/>
          </p:nvSpPr>
          <p:spPr>
            <a:xfrm>
              <a:off x="1773238" y="3725673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2349988" y="3725673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Räkna fram ett svar.</a:t>
              </a:r>
              <a:endParaRPr lang="sv-SE" dirty="0"/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659501" y="5115439"/>
            <a:ext cx="6166610" cy="400110"/>
            <a:chOff x="1773238" y="3702556"/>
            <a:chExt cx="6166610" cy="400110"/>
          </a:xfrm>
        </p:grpSpPr>
        <p:sp>
          <p:nvSpPr>
            <p:cNvPr id="14" name="textruta 13"/>
            <p:cNvSpPr txBox="1"/>
            <p:nvPr/>
          </p:nvSpPr>
          <p:spPr>
            <a:xfrm>
              <a:off x="1773238" y="3702556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349988" y="3723686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Jämför </a:t>
              </a:r>
              <a:r>
                <a:rPr lang="sv-SE" dirty="0"/>
                <a:t>ditt svar med jordens omkrets som </a:t>
              </a:r>
              <a:r>
                <a:rPr lang="sv-SE" dirty="0" smtClean="0"/>
                <a:t>är </a:t>
              </a:r>
              <a:r>
                <a:rPr lang="sv-SE" dirty="0"/>
                <a:t>4 000 mil.</a:t>
              </a: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1307978" y="349367"/>
            <a:ext cx="704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Räkna och häpna – </a:t>
            </a:r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HUR LÅNG BLIR STRÄNGEN?</a:t>
            </a:r>
            <a:endParaRPr lang="sv-SE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1404656" y="1055468"/>
            <a:ext cx="7235984" cy="2972323"/>
            <a:chOff x="1404656" y="1055468"/>
            <a:chExt cx="7235984" cy="2972323"/>
          </a:xfrm>
        </p:grpSpPr>
        <p:sp>
          <p:nvSpPr>
            <p:cNvPr id="3" name="textruta 2"/>
            <p:cNvSpPr txBox="1"/>
            <p:nvPr/>
          </p:nvSpPr>
          <p:spPr>
            <a:xfrm>
              <a:off x="1404656" y="1055468"/>
              <a:ext cx="6177825" cy="20313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Varje morgon och </a:t>
              </a:r>
              <a:r>
                <a:rPr lang="sv-SE" dirty="0" smtClean="0"/>
                <a:t>kväll </a:t>
              </a:r>
              <a:r>
                <a:rPr lang="sv-SE" dirty="0"/>
                <a:t>borstar de </a:t>
              </a:r>
              <a:r>
                <a:rPr lang="sv-SE" dirty="0" smtClean="0"/>
                <a:t>flesta </a:t>
              </a:r>
              <a:r>
                <a:rPr lang="sv-SE" dirty="0"/>
                <a:t>av oss </a:t>
              </a:r>
              <a:r>
                <a:rPr lang="sv-SE" dirty="0" smtClean="0"/>
                <a:t>tänderna</a:t>
              </a:r>
              <a:r>
                <a:rPr lang="sv-SE" dirty="0"/>
                <a:t>. Varje </a:t>
              </a:r>
              <a:r>
                <a:rPr lang="sv-SE" dirty="0" smtClean="0"/>
                <a:t>gång vi borstar tänderna lägger </a:t>
              </a:r>
              <a:r>
                <a:rPr lang="sv-SE" dirty="0"/>
                <a:t>vi en </a:t>
              </a:r>
              <a:r>
                <a:rPr lang="sv-SE" dirty="0" smtClean="0"/>
                <a:t>sträng tandkräm på </a:t>
              </a:r>
              <a:r>
                <a:rPr lang="sv-SE" dirty="0"/>
                <a:t>tandborsten. </a:t>
              </a:r>
              <a:endParaRPr lang="sv-SE" dirty="0" smtClean="0"/>
            </a:p>
            <a:p>
              <a:r>
                <a:rPr lang="sv-SE" dirty="0" smtClean="0"/>
                <a:t>Tänk dig att </a:t>
              </a:r>
              <a:r>
                <a:rPr lang="sv-SE" dirty="0"/>
                <a:t>all </a:t>
              </a:r>
              <a:r>
                <a:rPr lang="sv-SE" dirty="0" smtClean="0"/>
                <a:t>tandkräm </a:t>
              </a:r>
              <a:r>
                <a:rPr lang="sv-SE" dirty="0"/>
                <a:t>som </a:t>
              </a:r>
              <a:r>
                <a:rPr lang="sv-SE" dirty="0" smtClean="0"/>
                <a:t>alla </a:t>
              </a:r>
              <a:r>
                <a:rPr lang="sv-SE" dirty="0"/>
                <a:t>svenskar </a:t>
              </a:r>
              <a:r>
                <a:rPr lang="sv-SE" dirty="0" smtClean="0"/>
                <a:t>använder på </a:t>
              </a:r>
              <a:r>
                <a:rPr lang="sv-SE" dirty="0"/>
                <a:t>ett </a:t>
              </a:r>
              <a:r>
                <a:rPr lang="sv-SE" dirty="0" smtClean="0"/>
                <a:t>år läggs </a:t>
              </a:r>
              <a:r>
                <a:rPr lang="sv-SE" dirty="0"/>
                <a:t>i en </a:t>
              </a:r>
              <a:r>
                <a:rPr lang="sv-SE" dirty="0" smtClean="0"/>
                <a:t>enda lång sträng</a:t>
              </a:r>
              <a:r>
                <a:rPr lang="sv-SE" dirty="0"/>
                <a:t>. </a:t>
              </a:r>
              <a:endParaRPr lang="sv-SE" dirty="0" smtClean="0"/>
            </a:p>
            <a:p>
              <a:endParaRPr lang="sv-SE" dirty="0"/>
            </a:p>
            <a:p>
              <a:r>
                <a:rPr lang="sv-SE" dirty="0" smtClean="0"/>
                <a:t>Hur lång </a:t>
              </a:r>
              <a:r>
                <a:rPr lang="sv-SE" dirty="0"/>
                <a:t>skulle </a:t>
              </a:r>
              <a:r>
                <a:rPr lang="sv-SE" dirty="0" smtClean="0"/>
                <a:t>strängen </a:t>
              </a:r>
              <a:r>
                <a:rPr lang="sv-SE" dirty="0"/>
                <a:t>bli?</a:t>
              </a:r>
            </a:p>
          </p:txBody>
        </p:sp>
        <p:pic>
          <p:nvPicPr>
            <p:cNvPr id="2" name="Bildobjekt 1"/>
            <p:cNvPicPr>
              <a:picLocks noChangeAspect="1"/>
            </p:cNvPicPr>
            <p:nvPr/>
          </p:nvPicPr>
          <p:blipFill rotWithShape="1">
            <a:blip r:embed="rId2"/>
            <a:srcRect b="9645"/>
            <a:stretch/>
          </p:blipFill>
          <p:spPr>
            <a:xfrm>
              <a:off x="6701881" y="2340835"/>
              <a:ext cx="1938759" cy="1686956"/>
            </a:xfrm>
            <a:prstGeom prst="ellips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029123" y="3115206"/>
            <a:ext cx="5985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</a:t>
            </a:r>
            <a:r>
              <a:rPr lang="sv-SE" dirty="0" smtClean="0"/>
              <a:t>räknar med </a:t>
            </a:r>
            <a:r>
              <a:rPr lang="sv-SE" dirty="0"/>
              <a:t>10 miljoner svenskar och får då</a:t>
            </a:r>
          </a:p>
          <a:p>
            <a:r>
              <a:rPr lang="sk-SK" b="1" dirty="0">
                <a:solidFill>
                  <a:srgbClr val="800000"/>
                </a:solidFill>
              </a:rPr>
              <a:t>10 000 000 · 7,3 m = 73 000 km = 7 300 mil.</a:t>
            </a:r>
            <a:r>
              <a:rPr lang="sv-SE" sz="2400" b="1" dirty="0" smtClean="0">
                <a:solidFill>
                  <a:srgbClr val="800000"/>
                </a:solidFill>
              </a:rPr>
              <a:t> </a:t>
            </a:r>
            <a:endParaRPr lang="sv-SE" b="1" dirty="0">
              <a:solidFill>
                <a:srgbClr val="80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956751" y="1504133"/>
            <a:ext cx="6943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utgår från att vi borstar tänderna två </a:t>
            </a:r>
            <a:r>
              <a:rPr lang="sv-SE" dirty="0" smtClean="0"/>
              <a:t>gånger/dag </a:t>
            </a:r>
            <a:r>
              <a:rPr lang="sv-SE" dirty="0"/>
              <a:t>och vi använder </a:t>
            </a:r>
            <a:endParaRPr lang="sv-SE" dirty="0" smtClean="0"/>
          </a:p>
          <a:p>
            <a:r>
              <a:rPr lang="sv-SE" b="1" dirty="0" smtClean="0">
                <a:solidFill>
                  <a:srgbClr val="800000"/>
                </a:solidFill>
              </a:rPr>
              <a:t>1 </a:t>
            </a:r>
            <a:r>
              <a:rPr lang="sv-SE" b="1" dirty="0">
                <a:solidFill>
                  <a:srgbClr val="800000"/>
                </a:solidFill>
              </a:rPr>
              <a:t>cm</a:t>
            </a:r>
            <a:r>
              <a:rPr lang="sv-SE" dirty="0"/>
              <a:t> tandkräm </a:t>
            </a:r>
            <a:r>
              <a:rPr lang="sv-SE" dirty="0" smtClean="0"/>
              <a:t>varje gång</a:t>
            </a:r>
            <a:r>
              <a:rPr lang="sv-SE" dirty="0"/>
              <a:t>.</a:t>
            </a:r>
          </a:p>
        </p:txBody>
      </p:sp>
      <p:sp>
        <p:nvSpPr>
          <p:cNvPr id="8" name="Rektangel 7"/>
          <p:cNvSpPr/>
          <p:nvPr/>
        </p:nvSpPr>
        <p:spPr>
          <a:xfrm>
            <a:off x="1956751" y="2427463"/>
            <a:ext cx="6601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ett år förbrukar var och en av </a:t>
            </a:r>
            <a:r>
              <a:rPr lang="sv-SE" dirty="0" smtClean="0"/>
              <a:t>oss </a:t>
            </a:r>
            <a:r>
              <a:rPr lang="sv-SE" b="1" dirty="0" smtClean="0">
                <a:solidFill>
                  <a:srgbClr val="800000"/>
                </a:solidFill>
              </a:rPr>
              <a:t>365 </a:t>
            </a:r>
            <a:r>
              <a:rPr lang="sv-SE" b="1" dirty="0">
                <a:solidFill>
                  <a:srgbClr val="800000"/>
                </a:solidFill>
              </a:rPr>
              <a:t>· 2 cm = 7,3 m </a:t>
            </a:r>
            <a:r>
              <a:rPr lang="sv-SE" dirty="0"/>
              <a:t>tandkräm.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28425" y="1580808"/>
            <a:ext cx="429875" cy="400110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endParaRPr lang="sv-S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041683" y="416818"/>
            <a:ext cx="29730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rgbClr val="800000"/>
                </a:solidFill>
                <a:latin typeface="+mj-lt"/>
                <a:cs typeface="Comic Sans MS"/>
              </a:rPr>
              <a:t>Lösningsförslag</a:t>
            </a:r>
            <a:endParaRPr lang="sv-SE" sz="3200" b="1" i="1" dirty="0">
              <a:solidFill>
                <a:srgbClr val="800000"/>
              </a:solidFill>
              <a:latin typeface="+mj-lt"/>
              <a:cs typeface="Comic Sans M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029123" y="4072891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Jordens </a:t>
            </a:r>
            <a:r>
              <a:rPr lang="sv-SE" dirty="0"/>
              <a:t>omkrets som </a:t>
            </a:r>
            <a:r>
              <a:rPr lang="sv-SE" dirty="0" smtClean="0"/>
              <a:t>är </a:t>
            </a:r>
            <a:r>
              <a:rPr lang="sv-SE" b="1" dirty="0" smtClean="0">
                <a:solidFill>
                  <a:srgbClr val="800000"/>
                </a:solidFill>
              </a:rPr>
              <a:t>4 </a:t>
            </a:r>
            <a:r>
              <a:rPr lang="sv-SE" b="1" dirty="0">
                <a:solidFill>
                  <a:srgbClr val="800000"/>
                </a:solidFill>
              </a:rPr>
              <a:t>000 mil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På </a:t>
            </a:r>
            <a:r>
              <a:rPr lang="sv-SE" dirty="0"/>
              <a:t>ett år motsvarar </a:t>
            </a:r>
            <a:r>
              <a:rPr lang="sv-SE" dirty="0" smtClean="0"/>
              <a:t>det alltså </a:t>
            </a:r>
            <a:r>
              <a:rPr lang="sv-SE" dirty="0"/>
              <a:t>en sträcka som </a:t>
            </a:r>
            <a:r>
              <a:rPr lang="sv-SE" dirty="0" smtClean="0"/>
              <a:t>är </a:t>
            </a:r>
            <a:r>
              <a:rPr lang="sv-SE" sz="2400" b="1" dirty="0">
                <a:solidFill>
                  <a:srgbClr val="800000"/>
                </a:solidFill>
              </a:rPr>
              <a:t>nästan jordens dubbla omkrets.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128425" y="4157558"/>
            <a:ext cx="429875" cy="400110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  <a:endParaRPr lang="sv-S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12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97602" y="2593416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54648" y="2591059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Efter hur lång tid återstår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54648" y="2929613"/>
            <a:ext cx="3363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a) </a:t>
            </a:r>
            <a:r>
              <a:rPr lang="sv-SE" sz="1600" dirty="0"/>
              <a:t>två tredjedelar av det långa ljuset?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54648" y="3268167"/>
            <a:ext cx="7830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b) </a:t>
            </a:r>
            <a:r>
              <a:rPr lang="sv-SE" sz="1600" dirty="0"/>
              <a:t>tre fjärdedelar av det korta ljuset?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97602" y="3825331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954647" y="3829990"/>
            <a:ext cx="690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Hur stor andel av det långa ljuset finns kvar när det korta har brunnit ner</a:t>
            </a:r>
            <a:r>
              <a:rPr lang="sv-SE" sz="1600" dirty="0" smtClean="0"/>
              <a:t>?</a:t>
            </a:r>
            <a:endParaRPr lang="sv-SE" sz="1600" dirty="0"/>
          </a:p>
        </p:txBody>
      </p:sp>
      <p:sp>
        <p:nvSpPr>
          <p:cNvPr id="19" name="textruta 18"/>
          <p:cNvSpPr txBox="1"/>
          <p:nvPr/>
        </p:nvSpPr>
        <p:spPr>
          <a:xfrm>
            <a:off x="1262402" y="310210"/>
            <a:ext cx="660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Resonerna och utveckla – </a:t>
            </a:r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LJUS SOM BRINNER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954648" y="4455065"/>
            <a:ext cx="4740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Diagrammet visar hur det långa ljusets</a:t>
            </a:r>
          </a:p>
          <a:p>
            <a:r>
              <a:rPr lang="sv-SE" sz="1600" dirty="0"/>
              <a:t>längd förändras när det brinner. Rita av</a:t>
            </a:r>
          </a:p>
          <a:p>
            <a:r>
              <a:rPr lang="sv-SE" sz="1600" dirty="0"/>
              <a:t>diagrammet. Rita också in en graf som visar</a:t>
            </a:r>
          </a:p>
          <a:p>
            <a:r>
              <a:rPr lang="sv-SE" sz="1600" dirty="0"/>
              <a:t>hur det korta ljusets längd förändras när</a:t>
            </a:r>
          </a:p>
          <a:p>
            <a:r>
              <a:rPr lang="sv-SE" sz="1600" dirty="0"/>
              <a:t>det brinner. Jämför ditt diagram med en</a:t>
            </a:r>
          </a:p>
          <a:p>
            <a:r>
              <a:rPr lang="sv-SE" sz="1600" dirty="0"/>
              <a:t>kompis.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939155" y="6024725"/>
            <a:ext cx="4283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Tips</a:t>
            </a:r>
            <a:r>
              <a:rPr lang="sv-SE" sz="1600" dirty="0"/>
              <a:t>: Rita diagrammet så stort att 1 cm </a:t>
            </a:r>
            <a:r>
              <a:rPr lang="sv-SE" sz="1600" dirty="0" smtClean="0"/>
              <a:t>på </a:t>
            </a:r>
            <a:r>
              <a:rPr lang="sv-SE" sz="1600" i="1" dirty="0" smtClean="0"/>
              <a:t>x</a:t>
            </a:r>
            <a:r>
              <a:rPr lang="sv-SE" sz="1600" dirty="0"/>
              <a:t>-axeln betyder 1 h och </a:t>
            </a:r>
            <a:r>
              <a:rPr lang="sv-SE" sz="1600" dirty="0" smtClean="0"/>
              <a:t>1 </a:t>
            </a:r>
            <a:r>
              <a:rPr lang="sv-SE" sz="1600" dirty="0"/>
              <a:t>cm på</a:t>
            </a:r>
            <a:r>
              <a:rPr lang="sv-SE" sz="1600" i="1" dirty="0"/>
              <a:t> y</a:t>
            </a:r>
            <a:r>
              <a:rPr lang="sv-SE" sz="1600" dirty="0"/>
              <a:t>-</a:t>
            </a:r>
            <a:r>
              <a:rPr lang="sv-SE" sz="1600" dirty="0" smtClean="0"/>
              <a:t>axeln betyder </a:t>
            </a:r>
            <a:r>
              <a:rPr lang="sv-SE" sz="1600" dirty="0"/>
              <a:t>1 cm</a:t>
            </a:r>
            <a:r>
              <a:rPr lang="sv-SE" sz="1600" dirty="0" smtClean="0"/>
              <a:t>.</a:t>
            </a:r>
            <a:endParaRPr lang="sv-SE" sz="1600" dirty="0"/>
          </a:p>
        </p:txBody>
      </p:sp>
      <p:grpSp>
        <p:nvGrpSpPr>
          <p:cNvPr id="3" name="Grupp 2"/>
          <p:cNvGrpSpPr/>
          <p:nvPr/>
        </p:nvGrpSpPr>
        <p:grpSpPr>
          <a:xfrm>
            <a:off x="1357183" y="190771"/>
            <a:ext cx="7412530" cy="1980754"/>
            <a:chOff x="1357183" y="77044"/>
            <a:chExt cx="7412530" cy="1980754"/>
          </a:xfrm>
        </p:grpSpPr>
        <p:sp>
          <p:nvSpPr>
            <p:cNvPr id="7" name="textruta 6"/>
            <p:cNvSpPr txBox="1"/>
            <p:nvPr/>
          </p:nvSpPr>
          <p:spPr>
            <a:xfrm>
              <a:off x="1357183" y="1067421"/>
              <a:ext cx="6177909" cy="584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1600" dirty="0"/>
                <a:t>Två stearinljus tänds samtidigt. Det ena ljuset är 12 cm långt och det</a:t>
              </a:r>
            </a:p>
            <a:p>
              <a:r>
                <a:rPr lang="sv-SE" sz="1600" dirty="0"/>
                <a:t>andra 8 cm. Ljusen brinner med hastigheten 1 cm per timme.</a:t>
              </a:r>
            </a:p>
          </p:txBody>
        </p:sp>
        <p:pic>
          <p:nvPicPr>
            <p:cNvPr id="2" name="Bildobjekt 1"/>
            <p:cNvPicPr>
              <a:picLocks noChangeAspect="1"/>
            </p:cNvPicPr>
            <p:nvPr/>
          </p:nvPicPr>
          <p:blipFill rotWithShape="1">
            <a:blip r:embed="rId2"/>
            <a:srcRect l="33295" t="24048" r="34074" b="4408"/>
            <a:stretch/>
          </p:blipFill>
          <p:spPr>
            <a:xfrm>
              <a:off x="7812424" y="77044"/>
              <a:ext cx="957289" cy="1980754"/>
            </a:xfrm>
            <a:prstGeom prst="rect">
              <a:avLst/>
            </a:prstGeom>
          </p:spPr>
        </p:pic>
      </p:grpSp>
      <p:sp>
        <p:nvSpPr>
          <p:cNvPr id="18" name="textruta 17"/>
          <p:cNvSpPr txBox="1"/>
          <p:nvPr/>
        </p:nvSpPr>
        <p:spPr>
          <a:xfrm>
            <a:off x="297602" y="459394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63" y="4348612"/>
            <a:ext cx="2493261" cy="23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 animBg="1"/>
      <p:bldP spid="13" grpId="0"/>
      <p:bldP spid="22" grpId="0"/>
      <p:bldP spid="23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72716" y="291568"/>
            <a:ext cx="755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Använd diagrammet och ta reda på hur lång tid det dröjer innan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61236" y="35475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72716" y="829316"/>
            <a:ext cx="740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a) det långa ljuset är dubbelt så långt som det korta.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61236" y="2633449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50785" y="1334668"/>
            <a:ext cx="748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b) det långa ljuset är tre gånger så långt som det korta.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66963" y="386608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25" y="646434"/>
            <a:ext cx="3056175" cy="2939750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872716" y="2508966"/>
            <a:ext cx="66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Antag att det långa ljuset istället brinner med hastigheten</a:t>
            </a:r>
          </a:p>
          <a:p>
            <a:r>
              <a:rPr lang="sv-SE" sz="1600" dirty="0"/>
              <a:t>1,5 cm/h medan det korta fortfarande brinner med samma</a:t>
            </a:r>
          </a:p>
          <a:p>
            <a:r>
              <a:rPr lang="sv-SE" sz="1600" dirty="0"/>
              <a:t>hastighet som tidigare. Rita två grafer i ett koordinatsystem</a:t>
            </a:r>
          </a:p>
          <a:p>
            <a:r>
              <a:rPr lang="sv-SE" sz="1600" dirty="0"/>
              <a:t>som visar hur ljusens längder förändras när de brinner ner.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892258" y="3763587"/>
            <a:ext cx="6695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Skriv ner två saker du kan avläsa i diagrammet och jämför</a:t>
            </a:r>
          </a:p>
          <a:p>
            <a:r>
              <a:rPr lang="sv-SE" sz="1600" dirty="0" smtClean="0"/>
              <a:t>med en kompis.</a:t>
            </a:r>
            <a:endParaRPr lang="sv-SE" sz="1600" dirty="0"/>
          </a:p>
        </p:txBody>
      </p:sp>
      <p:sp>
        <p:nvSpPr>
          <p:cNvPr id="19" name="textruta 18"/>
          <p:cNvSpPr txBox="1"/>
          <p:nvPr/>
        </p:nvSpPr>
        <p:spPr>
          <a:xfrm>
            <a:off x="466963" y="4790045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892258" y="4666934"/>
            <a:ext cx="74458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Om du hinner kan du hitta på ett liknande problem. </a:t>
            </a:r>
            <a:r>
              <a:rPr lang="sv-SE" sz="1600" dirty="0" smtClean="0"/>
              <a:t>Ljusen behöver </a:t>
            </a:r>
            <a:r>
              <a:rPr lang="sv-SE" sz="1600" dirty="0"/>
              <a:t>till exempel inte tändas samtidigt. Byt problem </a:t>
            </a:r>
            <a:r>
              <a:rPr lang="sv-SE" sz="1600" dirty="0" smtClean="0"/>
              <a:t>med en </a:t>
            </a:r>
            <a:r>
              <a:rPr lang="sv-SE" sz="1600" dirty="0"/>
              <a:t>kompis och lös varandras uppgifter.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461236" y="5694736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892258" y="5638563"/>
            <a:ext cx="6695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Kan du lösa uppgift 4 på något annat sätt än med en graf?</a:t>
            </a:r>
          </a:p>
          <a:p>
            <a:r>
              <a:rPr lang="sv-SE" sz="1600" dirty="0"/>
              <a:t>Diskutera din metod med en kompis.</a:t>
            </a:r>
          </a:p>
        </p:txBody>
      </p:sp>
    </p:spTree>
    <p:extLst>
      <p:ext uri="{BB962C8B-B14F-4D97-AF65-F5344CB8AC3E}">
        <p14:creationId xmlns:p14="http://schemas.microsoft.com/office/powerpoint/2010/main" val="2596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3" grpId="0" animBg="1"/>
      <p:bldP spid="14" grpId="0"/>
      <p:bldP spid="16" grpId="0" animBg="1"/>
      <p:bldP spid="17" grpId="0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054504" y="604258"/>
            <a:ext cx="794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is-IS" dirty="0" smtClean="0"/>
              <a:t>4 h 	b) 2 h</a:t>
            </a:r>
            <a:endParaRPr lang="is-IS" dirty="0"/>
          </a:p>
        </p:txBody>
      </p:sp>
      <p:sp>
        <p:nvSpPr>
          <p:cNvPr id="15" name="textruta 14"/>
          <p:cNvSpPr txBox="1"/>
          <p:nvPr/>
        </p:nvSpPr>
        <p:spPr>
          <a:xfrm>
            <a:off x="3522889" y="43150"/>
            <a:ext cx="1915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rgbClr val="800000"/>
                </a:solidFill>
                <a:latin typeface="+mj-lt"/>
                <a:cs typeface="Comic Sans MS"/>
              </a:rPr>
              <a:t>Lösningar</a:t>
            </a:r>
            <a:endParaRPr lang="sv-SE" sz="3200" b="1" i="1" dirty="0">
              <a:solidFill>
                <a:srgbClr val="800000"/>
              </a:solidFill>
              <a:latin typeface="+mj-lt"/>
              <a:cs typeface="Comic Sans MS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72962" y="694217"/>
            <a:ext cx="365807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572962" y="1264905"/>
            <a:ext cx="365806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572765" y="1918478"/>
            <a:ext cx="365806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Grupp 9"/>
          <p:cNvGrpSpPr>
            <a:grpSpLocks/>
          </p:cNvGrpSpPr>
          <p:nvPr/>
        </p:nvGrpSpPr>
        <p:grpSpPr bwMode="auto">
          <a:xfrm>
            <a:off x="1215764" y="1087910"/>
            <a:ext cx="309051" cy="628161"/>
            <a:chOff x="4017751" y="1865965"/>
            <a:chExt cx="309752" cy="626954"/>
          </a:xfrm>
        </p:grpSpPr>
        <p:sp>
          <p:nvSpPr>
            <p:cNvPr id="12" name="textruta 24"/>
            <p:cNvSpPr txBox="1">
              <a:spLocks noChangeArrowheads="1"/>
            </p:cNvSpPr>
            <p:nvPr/>
          </p:nvSpPr>
          <p:spPr bwMode="auto">
            <a:xfrm>
              <a:off x="4017751" y="1865965"/>
              <a:ext cx="302344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+mn-lt"/>
                  <a:cs typeface="Bradley Hand Bold"/>
                </a:rPr>
                <a:t>1</a:t>
              </a:r>
              <a:endParaRPr lang="sv-SE" sz="1800" dirty="0">
                <a:latin typeface="+mn-lt"/>
                <a:cs typeface="Bradley Hand Bold"/>
              </a:endParaRPr>
            </a:p>
          </p:txBody>
        </p:sp>
        <p:sp>
          <p:nvSpPr>
            <p:cNvPr id="13" name="textruta 25"/>
            <p:cNvSpPr txBox="1">
              <a:spLocks noChangeArrowheads="1"/>
            </p:cNvSpPr>
            <p:nvPr/>
          </p:nvSpPr>
          <p:spPr bwMode="auto">
            <a:xfrm>
              <a:off x="4025158" y="2124297"/>
              <a:ext cx="302345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+mn-lt"/>
                  <a:cs typeface="Bradley Hand Bold"/>
                </a:rPr>
                <a:t>3</a:t>
              </a:r>
              <a:endParaRPr lang="sv-SE" sz="1800" dirty="0">
                <a:latin typeface="+mn-lt"/>
                <a:cs typeface="Bradley Hand Bold"/>
              </a:endParaRPr>
            </a:p>
          </p:txBody>
        </p:sp>
        <p:cxnSp>
          <p:nvCxnSpPr>
            <p:cNvPr id="14" name="Rak 13"/>
            <p:cNvCxnSpPr/>
            <p:nvPr/>
          </p:nvCxnSpPr>
          <p:spPr>
            <a:xfrm>
              <a:off x="4025158" y="2202961"/>
              <a:ext cx="29493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14" y="1838329"/>
            <a:ext cx="2152872" cy="2003958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572568" y="3842287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215764" y="384228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R"/>
            </a:pPr>
            <a:r>
              <a:rPr lang="is-IS" dirty="0" smtClean="0"/>
              <a:t>4 h </a:t>
            </a:r>
            <a:r>
              <a:rPr lang="is-IS" dirty="0" smtClean="0"/>
              <a:t>	b) </a:t>
            </a:r>
            <a:r>
              <a:rPr lang="sv-SE" dirty="0" smtClean="0"/>
              <a:t>6 h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572963" y="4551228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14" y="4482699"/>
            <a:ext cx="2274675" cy="21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21" grpId="0" animBg="1"/>
      <p:bldP spid="18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25232</TotalTime>
  <Words>921</Words>
  <Application>Microsoft Macintosh PowerPoint</Application>
  <PresentationFormat>Bildspel på skärmen (4:3)</PresentationFormat>
  <Paragraphs>125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248</cp:revision>
  <dcterms:created xsi:type="dcterms:W3CDTF">2017-04-10T07:17:33Z</dcterms:created>
  <dcterms:modified xsi:type="dcterms:W3CDTF">2017-08-08T10:14:40Z</dcterms:modified>
</cp:coreProperties>
</file>