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71" r:id="rId5"/>
    <p:sldId id="272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43" autoAdjust="0"/>
  </p:normalViewPr>
  <p:slideViewPr>
    <p:cSldViewPr snapToGrid="0" snapToObjects="1">
      <p:cViewPr>
        <p:scale>
          <a:sx n="400" d="100"/>
          <a:sy n="400" d="100"/>
        </p:scale>
        <p:origin x="3208" y="3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35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44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19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6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51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751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23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09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7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CE5C-5EEE-0B4F-A290-7E6C8B589B13}" type="datetimeFigureOut">
              <a:rPr lang="sv-SE" smtClean="0"/>
              <a:t>17-08-08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70A8-17C8-5E46-925F-57C561212AF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42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197001" y="117122"/>
            <a:ext cx="88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X 3.5						       Omkrets</a:t>
            </a:r>
            <a:endParaRPr lang="sv-SE" sz="2400" b="1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6" y="1300159"/>
            <a:ext cx="2029158" cy="2657231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783" y="1300159"/>
            <a:ext cx="2123845" cy="265723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263" y="4083978"/>
            <a:ext cx="1468179" cy="2660165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2669" y="1297226"/>
            <a:ext cx="1593202" cy="266016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1674" y="4083978"/>
            <a:ext cx="1400600" cy="2660165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3590672" y="743228"/>
            <a:ext cx="1935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Olika fyrhörningar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6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0"/>
            <a:ext cx="72418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6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0" y="3314700"/>
            <a:ext cx="254000" cy="2286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0" y="3314700"/>
            <a:ext cx="254000" cy="22860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949" y="1241230"/>
            <a:ext cx="3590924" cy="3676237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035" y="2367537"/>
            <a:ext cx="2824885" cy="117576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2965" y="5210653"/>
            <a:ext cx="3504070" cy="1349067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3845844" y="743228"/>
            <a:ext cx="85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rgbClr val="800000"/>
                </a:solidFill>
              </a:rPr>
              <a:t>Cirkeln</a:t>
            </a:r>
            <a:endParaRPr lang="sv-SE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7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340040" y="262851"/>
            <a:ext cx="612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En </a:t>
            </a:r>
            <a:r>
              <a:rPr lang="sv-SE" dirty="0"/>
              <a:t>gräsmatta är en rektangel med sidorna 40 m och 25 m.</a:t>
            </a:r>
          </a:p>
          <a:p>
            <a:r>
              <a:rPr lang="sv-SE" dirty="0"/>
              <a:t>Beräkna gräsmattans omkrets.</a:t>
            </a:r>
          </a:p>
        </p:txBody>
      </p:sp>
      <p:sp>
        <p:nvSpPr>
          <p:cNvPr id="4" name="Rektangel 3"/>
          <p:cNvSpPr/>
          <p:nvPr/>
        </p:nvSpPr>
        <p:spPr>
          <a:xfrm>
            <a:off x="1077297" y="3465326"/>
            <a:ext cx="669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Ett runt bord har diametern 130 </a:t>
            </a:r>
            <a:r>
              <a:rPr lang="sv-SE" dirty="0" smtClean="0"/>
              <a:t>cm. Hur </a:t>
            </a:r>
            <a:r>
              <a:rPr lang="sv-SE" dirty="0"/>
              <a:t>lång är omkretsen?</a:t>
            </a:r>
          </a:p>
          <a:p>
            <a:r>
              <a:rPr lang="sv-SE" dirty="0"/>
              <a:t>Avrunda till tiotal centimeter.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910953" y="2321804"/>
            <a:ext cx="169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Omkretsen :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2905237" y="870019"/>
            <a:ext cx="2342180" cy="1350118"/>
            <a:chOff x="2905237" y="951103"/>
            <a:chExt cx="2342180" cy="1350118"/>
          </a:xfrm>
        </p:grpSpPr>
        <p:sp>
          <p:nvSpPr>
            <p:cNvPr id="6" name="Rektangel 5"/>
            <p:cNvSpPr/>
            <p:nvPr/>
          </p:nvSpPr>
          <p:spPr>
            <a:xfrm>
              <a:off x="2905237" y="1121401"/>
              <a:ext cx="1709931" cy="826042"/>
            </a:xfrm>
            <a:prstGeom prst="rect">
              <a:avLst/>
            </a:prstGeom>
            <a:ln w="63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/>
            <p:cNvSpPr/>
            <p:nvPr/>
          </p:nvSpPr>
          <p:spPr>
            <a:xfrm>
              <a:off x="3602921" y="1931889"/>
              <a:ext cx="4554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40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8" name="Rektangel 7"/>
            <p:cNvSpPr/>
            <p:nvPr/>
          </p:nvSpPr>
          <p:spPr>
            <a:xfrm>
              <a:off x="4615168" y="1324832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25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661799" y="951103"/>
              <a:ext cx="585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(m)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12" name="Rektangel 11"/>
          <p:cNvSpPr/>
          <p:nvPr/>
        </p:nvSpPr>
        <p:spPr>
          <a:xfrm>
            <a:off x="3253432" y="2321804"/>
            <a:ext cx="2462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(2 </a:t>
            </a:r>
            <a:r>
              <a:rPr lang="is-IS" dirty="0" smtClean="0">
                <a:latin typeface="Bradley Hand Bold"/>
                <a:cs typeface="Bradley Hand Bold"/>
              </a:rPr>
              <a:t>∙ </a:t>
            </a:r>
            <a:r>
              <a:rPr lang="sv-SE" dirty="0" smtClean="0">
                <a:latin typeface="Bradley Hand Bold"/>
                <a:cs typeface="Bradley Hand Bold"/>
              </a:rPr>
              <a:t>40 </a:t>
            </a:r>
            <a:r>
              <a:rPr lang="sv-SE" dirty="0">
                <a:latin typeface="Bradley Hand Bold"/>
                <a:cs typeface="Bradley Hand Bold"/>
              </a:rPr>
              <a:t>+ 2 </a:t>
            </a:r>
            <a:r>
              <a:rPr lang="is-IS" dirty="0">
                <a:latin typeface="Bradley Hand Bold"/>
                <a:cs typeface="Bradley Hand Bold"/>
              </a:rPr>
              <a:t>∙ </a:t>
            </a:r>
            <a:r>
              <a:rPr lang="is-IS" dirty="0" smtClean="0">
                <a:latin typeface="Bradley Hand Bold"/>
                <a:cs typeface="Bradley Hand Bold"/>
              </a:rPr>
              <a:t>2</a:t>
            </a:r>
            <a:r>
              <a:rPr lang="sv-SE" dirty="0" smtClean="0">
                <a:latin typeface="Bradley Hand Bold"/>
                <a:cs typeface="Bradley Hand Bold"/>
              </a:rPr>
              <a:t>5) m </a:t>
            </a:r>
            <a:r>
              <a:rPr lang="is-IS" dirty="0" smtClean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519284" y="2321804"/>
            <a:ext cx="1754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(80 + 50) m</a:t>
            </a:r>
            <a:r>
              <a:rPr lang="is-IS" dirty="0" smtClean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7152243" y="2321804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130 m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29" name="Grupp 28"/>
          <p:cNvGrpSpPr/>
          <p:nvPr/>
        </p:nvGrpSpPr>
        <p:grpSpPr>
          <a:xfrm>
            <a:off x="3211321" y="4217902"/>
            <a:ext cx="1111949" cy="1060293"/>
            <a:chOff x="3232481" y="4380149"/>
            <a:chExt cx="1111949" cy="1060293"/>
          </a:xfrm>
        </p:grpSpPr>
        <p:sp>
          <p:nvSpPr>
            <p:cNvPr id="15" name="Ellips 14"/>
            <p:cNvSpPr/>
            <p:nvPr/>
          </p:nvSpPr>
          <p:spPr>
            <a:xfrm>
              <a:off x="3232481" y="4380149"/>
              <a:ext cx="1111949" cy="1060293"/>
            </a:xfrm>
            <a:prstGeom prst="ellipse">
              <a:avLst/>
            </a:prstGeom>
            <a:ln w="635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7" name="Rak 16"/>
            <p:cNvCxnSpPr>
              <a:stCxn id="15" idx="2"/>
              <a:endCxn id="15" idx="6"/>
            </p:cNvCxnSpPr>
            <p:nvPr/>
          </p:nvCxnSpPr>
          <p:spPr>
            <a:xfrm>
              <a:off x="3232481" y="4910296"/>
              <a:ext cx="1111949" cy="0"/>
            </a:xfrm>
            <a:prstGeom prst="line">
              <a:avLst/>
            </a:prstGeom>
            <a:ln w="6350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ruta 22"/>
            <p:cNvSpPr txBox="1"/>
            <p:nvPr/>
          </p:nvSpPr>
          <p:spPr>
            <a:xfrm>
              <a:off x="3689350" y="4779193"/>
              <a:ext cx="2407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x</a:t>
              </a:r>
            </a:p>
          </p:txBody>
        </p:sp>
      </p:grpSp>
      <p:sp>
        <p:nvSpPr>
          <p:cNvPr id="30" name="Rektangel 29"/>
          <p:cNvSpPr/>
          <p:nvPr/>
        </p:nvSpPr>
        <p:spPr>
          <a:xfrm>
            <a:off x="4468399" y="4343280"/>
            <a:ext cx="1141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 = π </a:t>
            </a:r>
            <a:r>
              <a:rPr lang="fi-FI" dirty="0"/>
              <a:t>∙ </a:t>
            </a:r>
            <a:r>
              <a:rPr lang="fi-FI" dirty="0" smtClean="0"/>
              <a:t> </a:t>
            </a:r>
            <a:r>
              <a:rPr lang="fi-FI" dirty="0" smtClean="0">
                <a:latin typeface="Bradley Hand Bold"/>
                <a:cs typeface="Bradley Hand Bold"/>
              </a:rPr>
              <a:t>d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4418585" y="4810797"/>
            <a:ext cx="13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latin typeface="Bradley Hand Bold"/>
                <a:cs typeface="Bradley Hand Bold"/>
              </a:rPr>
              <a:t>d = 130 cm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1988550" y="5650630"/>
            <a:ext cx="169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Omkretsen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3369325" y="5650630"/>
            <a:ext cx="1562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 Bold"/>
                <a:cs typeface="Bradley Hand Bold"/>
              </a:rPr>
              <a:t>π </a:t>
            </a:r>
            <a:r>
              <a:rPr lang="is-IS" dirty="0" smtClean="0">
                <a:latin typeface="Bradley Hand Bold"/>
                <a:cs typeface="Bradley Hand Bold"/>
              </a:rPr>
              <a:t>∙ </a:t>
            </a:r>
            <a:r>
              <a:rPr lang="sv-SE" dirty="0" smtClean="0">
                <a:latin typeface="Bradley Hand Bold"/>
                <a:cs typeface="Bradley Hand Bold"/>
              </a:rPr>
              <a:t>130 </a:t>
            </a:r>
            <a:r>
              <a:rPr lang="sv-SE" dirty="0" smtClean="0">
                <a:latin typeface="Bradley Hand Bold"/>
                <a:cs typeface="Bradley Hand Bold"/>
              </a:rPr>
              <a:t>cm </a:t>
            </a:r>
            <a:r>
              <a:rPr lang="is-IS" dirty="0" smtClean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34" name="textruta 33"/>
          <p:cNvSpPr txBox="1"/>
          <p:nvPr/>
        </p:nvSpPr>
        <p:spPr>
          <a:xfrm>
            <a:off x="4757478" y="5644429"/>
            <a:ext cx="17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408,40... </a:t>
            </a:r>
            <a:r>
              <a:rPr lang="is-IS" dirty="0">
                <a:latin typeface="Bradley Hand Bold"/>
                <a:cs typeface="Bradley Hand Bold"/>
              </a:rPr>
              <a:t>cm 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35" name="Rektangel 34"/>
          <p:cNvSpPr/>
          <p:nvPr/>
        </p:nvSpPr>
        <p:spPr>
          <a:xfrm>
            <a:off x="6331339" y="5652746"/>
            <a:ext cx="942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410 cm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6" name="textruta 35"/>
          <p:cNvSpPr txBox="1"/>
          <p:nvPr/>
        </p:nvSpPr>
        <p:spPr>
          <a:xfrm>
            <a:off x="1988550" y="2817126"/>
            <a:ext cx="435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Gräsmattans omkrets är 130 m.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1991033" y="6228192"/>
            <a:ext cx="426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Bordets omkrets är ca 410 cm.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5320766" y="1205380"/>
            <a:ext cx="1833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 = 2 </a:t>
            </a:r>
            <a:r>
              <a:rPr lang="fi-FI" dirty="0" smtClean="0"/>
              <a:t>∙</a:t>
            </a:r>
            <a:r>
              <a:rPr lang="fi-FI" dirty="0" smtClean="0">
                <a:latin typeface="Bradley Hand Bold"/>
                <a:cs typeface="Bradley Hand Bold"/>
              </a:rPr>
              <a:t> b + </a:t>
            </a:r>
            <a:r>
              <a:rPr lang="sv-SE" dirty="0" smtClean="0">
                <a:latin typeface="Bradley Hand Bold"/>
                <a:cs typeface="Bradley Hand Bold"/>
              </a:rPr>
              <a:t>2 </a:t>
            </a:r>
            <a:r>
              <a:rPr lang="fi-FI" dirty="0"/>
              <a:t>∙</a:t>
            </a:r>
            <a:r>
              <a:rPr lang="fi-FI" dirty="0">
                <a:latin typeface="Bradley Hand Bold"/>
                <a:cs typeface="Bradley Hand Bold"/>
              </a:rPr>
              <a:t> </a:t>
            </a:r>
            <a:r>
              <a:rPr lang="fi-FI" dirty="0" smtClean="0">
                <a:latin typeface="Bradley Hand Bold"/>
                <a:cs typeface="Bradley Hand Bold"/>
              </a:rPr>
              <a:t>h   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165565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/>
      <p:bldP spid="14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546099" y="445080"/>
            <a:ext cx="84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En pool har formen av en kvartscirkel med radien 3 m. Hur </a:t>
            </a:r>
            <a:r>
              <a:rPr lang="sv-SE" dirty="0"/>
              <a:t>lång omkrets har </a:t>
            </a:r>
            <a:r>
              <a:rPr lang="sv-SE" dirty="0" smtClean="0"/>
              <a:t> poolen?</a:t>
            </a:r>
            <a:endParaRPr lang="sv-SE" dirty="0"/>
          </a:p>
          <a:p>
            <a:r>
              <a:rPr lang="sv-SE" dirty="0"/>
              <a:t>Avrunda till hela </a:t>
            </a:r>
            <a:r>
              <a:rPr lang="sv-SE" dirty="0" smtClean="0"/>
              <a:t>meter</a:t>
            </a:r>
            <a:r>
              <a:rPr lang="sv-SE" dirty="0"/>
              <a:t>.</a:t>
            </a:r>
          </a:p>
        </p:txBody>
      </p:sp>
      <p:sp>
        <p:nvSpPr>
          <p:cNvPr id="7" name="Rektangel 6"/>
          <p:cNvSpPr/>
          <p:nvPr/>
        </p:nvSpPr>
        <p:spPr>
          <a:xfrm>
            <a:off x="721636" y="3793307"/>
            <a:ext cx="6905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En skolgård är en kvadrat med sidan 80 m. Vad kostar det </a:t>
            </a:r>
            <a:r>
              <a:rPr lang="sv-SE" dirty="0" smtClean="0"/>
              <a:t>att sätta ett staket runt skolgården</a:t>
            </a:r>
            <a:r>
              <a:rPr lang="sv-SE" dirty="0"/>
              <a:t>, om priset är 65 kr per </a:t>
            </a:r>
            <a:r>
              <a:rPr lang="sv-SE" dirty="0" smtClean="0"/>
              <a:t>meter</a:t>
            </a:r>
            <a:r>
              <a:rPr lang="sv-SE" dirty="0"/>
              <a:t>?</a:t>
            </a:r>
          </a:p>
        </p:txBody>
      </p:sp>
      <p:grpSp>
        <p:nvGrpSpPr>
          <p:cNvPr id="47" name="Grupp 46"/>
          <p:cNvGrpSpPr/>
          <p:nvPr/>
        </p:nvGrpSpPr>
        <p:grpSpPr>
          <a:xfrm>
            <a:off x="992174" y="1027148"/>
            <a:ext cx="1248472" cy="1338383"/>
            <a:chOff x="2886492" y="1062322"/>
            <a:chExt cx="1248472" cy="1338383"/>
          </a:xfrm>
        </p:grpSpPr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6492" y="1069916"/>
              <a:ext cx="1248472" cy="1330789"/>
            </a:xfrm>
            <a:prstGeom prst="rect">
              <a:avLst/>
            </a:prstGeom>
          </p:spPr>
        </p:pic>
        <p:sp>
          <p:nvSpPr>
            <p:cNvPr id="3" name="textruta 2"/>
            <p:cNvSpPr txBox="1"/>
            <p:nvPr/>
          </p:nvSpPr>
          <p:spPr>
            <a:xfrm>
              <a:off x="3081426" y="1062322"/>
              <a:ext cx="811363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   3 m 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10" name="Rektangel 9"/>
          <p:cNvSpPr/>
          <p:nvPr/>
        </p:nvSpPr>
        <p:spPr>
          <a:xfrm>
            <a:off x="2423123" y="1266737"/>
            <a:ext cx="1141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 = π </a:t>
            </a:r>
            <a:r>
              <a:rPr lang="fi-FI" dirty="0"/>
              <a:t>∙ </a:t>
            </a:r>
            <a:r>
              <a:rPr lang="fi-FI" dirty="0" smtClean="0"/>
              <a:t> </a:t>
            </a:r>
            <a:r>
              <a:rPr lang="fi-FI" dirty="0" smtClean="0">
                <a:latin typeface="Bradley Hand Bold"/>
                <a:cs typeface="Bradley Hand Bold"/>
              </a:rPr>
              <a:t>d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480657" y="1636069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latin typeface="Bradley Hand Bold"/>
                <a:cs typeface="Bradley Hand Bold"/>
              </a:rPr>
              <a:t>r = 3 m 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457352" y="1996199"/>
            <a:ext cx="1039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>
                <a:latin typeface="Bradley Hand Bold"/>
                <a:cs typeface="Bradley Hand Bold"/>
              </a:rPr>
              <a:t>d = 6 m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553484" y="2605243"/>
            <a:ext cx="169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Omkretsen :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0" name="Grupp 29"/>
          <p:cNvGrpSpPr/>
          <p:nvPr/>
        </p:nvGrpSpPr>
        <p:grpSpPr>
          <a:xfrm>
            <a:off x="2826473" y="2466574"/>
            <a:ext cx="2069913" cy="654567"/>
            <a:chOff x="2906047" y="2466574"/>
            <a:chExt cx="2069913" cy="654567"/>
          </a:xfrm>
        </p:grpSpPr>
        <p:grpSp>
          <p:nvGrpSpPr>
            <p:cNvPr id="20" name="Grupp 19"/>
            <p:cNvGrpSpPr/>
            <p:nvPr/>
          </p:nvGrpSpPr>
          <p:grpSpPr>
            <a:xfrm>
              <a:off x="3081426" y="2466574"/>
              <a:ext cx="1894534" cy="654567"/>
              <a:chOff x="1848557" y="5075067"/>
              <a:chExt cx="1894534" cy="65456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1848557" y="5075067"/>
                <a:ext cx="1894534" cy="654567"/>
                <a:chOff x="2631796" y="3388920"/>
                <a:chExt cx="1894534" cy="654567"/>
              </a:xfrm>
            </p:grpSpPr>
            <p:grpSp>
              <p:nvGrpSpPr>
                <p:cNvPr id="23" name="Grupp 22"/>
                <p:cNvGrpSpPr>
                  <a:grpSpLocks/>
                </p:cNvGrpSpPr>
                <p:nvPr/>
              </p:nvGrpSpPr>
              <p:grpSpPr bwMode="auto">
                <a:xfrm>
                  <a:off x="2631796" y="3388920"/>
                  <a:ext cx="658925" cy="654567"/>
                  <a:chOff x="4036439" y="1846460"/>
                  <a:chExt cx="658618" cy="654751"/>
                </a:xfrm>
              </p:grpSpPr>
              <p:sp>
                <p:nvSpPr>
                  <p:cNvPr id="25" name="textruta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6439" y="1846460"/>
                    <a:ext cx="658618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el-GR" sz="1800" dirty="0" smtClean="0">
                        <a:latin typeface="Bradley Hand Bold"/>
                        <a:cs typeface="Bradley Hand Bold"/>
                      </a:rPr>
                      <a:t>π</a:t>
                    </a:r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 </a:t>
                    </a:r>
                    <a:r>
                      <a:rPr lang="is-IS" sz="1800" dirty="0" smtClean="0">
                        <a:latin typeface="Bradley Hand Bold"/>
                        <a:cs typeface="Bradley Hand Bold"/>
                      </a:rPr>
                      <a:t>∙ </a:t>
                    </a:r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6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sp>
                <p:nvSpPr>
                  <p:cNvPr id="26" name="textruta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00391" y="2131775"/>
                    <a:ext cx="329473" cy="3694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 smtClean="0">
                        <a:latin typeface="Bradley Hand Bold"/>
                        <a:cs typeface="Bradley Hand Bold"/>
                      </a:rPr>
                      <a:t>4</a:t>
                    </a:r>
                    <a:endParaRPr lang="sv-SE" sz="1800" dirty="0">
                      <a:latin typeface="Bradley Hand Bold"/>
                      <a:cs typeface="Bradley Hand Bold"/>
                    </a:endParaRPr>
                  </a:p>
                </p:txBody>
              </p:sp>
              <p:cxnSp>
                <p:nvCxnSpPr>
                  <p:cNvPr id="27" name="Rak 26"/>
                  <p:cNvCxnSpPr/>
                  <p:nvPr/>
                </p:nvCxnSpPr>
                <p:spPr>
                  <a:xfrm>
                    <a:off x="4082369" y="2203748"/>
                    <a:ext cx="55044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ruta 23"/>
                <p:cNvSpPr txBox="1"/>
                <p:nvPr/>
              </p:nvSpPr>
              <p:spPr>
                <a:xfrm>
                  <a:off x="4270860" y="3561442"/>
                  <a:ext cx="2554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 smtClean="0"/>
                    <a:t>=</a:t>
                  </a:r>
                  <a:endParaRPr lang="sv-SE" dirty="0"/>
                </a:p>
              </p:txBody>
            </p:sp>
          </p:grpSp>
          <p:sp>
            <p:nvSpPr>
              <p:cNvPr id="22" name="textruta 21"/>
              <p:cNvSpPr txBox="1"/>
              <p:nvPr/>
            </p:nvSpPr>
            <p:spPr>
              <a:xfrm>
                <a:off x="2382797" y="5213736"/>
                <a:ext cx="12325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+ </a:t>
                </a:r>
                <a:r>
                  <a:rPr lang="sv-SE" dirty="0">
                    <a:latin typeface="Bradley Hand Bold"/>
                    <a:cs typeface="Bradley Hand Bold"/>
                  </a:rPr>
                  <a:t>2 </a:t>
                </a:r>
                <a:r>
                  <a:rPr lang="is-IS" dirty="0">
                    <a:latin typeface="Bradley Hand Bold"/>
                    <a:cs typeface="Bradley Hand Bold"/>
                  </a:rPr>
                  <a:t>∙ </a:t>
                </a:r>
                <a:r>
                  <a:rPr lang="sv-SE" dirty="0" smtClean="0">
                    <a:latin typeface="Bradley Hand Bold"/>
                    <a:cs typeface="Bradley Hand Bold"/>
                  </a:rPr>
                  <a:t>3)m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sp>
          <p:nvSpPr>
            <p:cNvPr id="29" name="Rektangel 28"/>
            <p:cNvSpPr/>
            <p:nvPr/>
          </p:nvSpPr>
          <p:spPr>
            <a:xfrm>
              <a:off x="2906047" y="2604327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(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1" name="textruta 30"/>
          <p:cNvSpPr txBox="1"/>
          <p:nvPr/>
        </p:nvSpPr>
        <p:spPr>
          <a:xfrm>
            <a:off x="4843392" y="2610584"/>
            <a:ext cx="17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10,71... m </a:t>
            </a:r>
            <a:r>
              <a:rPr lang="is-IS" dirty="0">
                <a:latin typeface="Bradley Hand Bold"/>
                <a:cs typeface="Bradley Hand Bold"/>
              </a:rPr>
              <a:t>≈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32" name="Rektangel 31"/>
          <p:cNvSpPr/>
          <p:nvPr/>
        </p:nvSpPr>
        <p:spPr>
          <a:xfrm>
            <a:off x="6120168" y="2606771"/>
            <a:ext cx="693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11 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3" name="textruta 32"/>
          <p:cNvSpPr txBox="1"/>
          <p:nvPr/>
        </p:nvSpPr>
        <p:spPr>
          <a:xfrm>
            <a:off x="1639792" y="3134839"/>
            <a:ext cx="435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Poolens omkrets är ca 11 m.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34" name="Grupp 33"/>
          <p:cNvGrpSpPr/>
          <p:nvPr/>
        </p:nvGrpSpPr>
        <p:grpSpPr>
          <a:xfrm>
            <a:off x="992174" y="4572949"/>
            <a:ext cx="1295236" cy="1269603"/>
            <a:chOff x="2905238" y="936735"/>
            <a:chExt cx="1295236" cy="1269603"/>
          </a:xfrm>
        </p:grpSpPr>
        <p:sp>
          <p:nvSpPr>
            <p:cNvPr id="35" name="Rektangel 34"/>
            <p:cNvSpPr/>
            <p:nvPr/>
          </p:nvSpPr>
          <p:spPr>
            <a:xfrm>
              <a:off x="2905238" y="1121401"/>
              <a:ext cx="772030" cy="810488"/>
            </a:xfrm>
            <a:prstGeom prst="rect">
              <a:avLst/>
            </a:prstGeom>
            <a:ln w="63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Rektangel 35"/>
            <p:cNvSpPr/>
            <p:nvPr/>
          </p:nvSpPr>
          <p:spPr>
            <a:xfrm>
              <a:off x="3081454" y="1837006"/>
              <a:ext cx="4554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80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37" name="Rektangel 36"/>
            <p:cNvSpPr/>
            <p:nvPr/>
          </p:nvSpPr>
          <p:spPr>
            <a:xfrm>
              <a:off x="3732869" y="1335516"/>
              <a:ext cx="4408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80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  <p:sp>
          <p:nvSpPr>
            <p:cNvPr id="38" name="Rektangel 37"/>
            <p:cNvSpPr/>
            <p:nvPr/>
          </p:nvSpPr>
          <p:spPr>
            <a:xfrm>
              <a:off x="3614856" y="936735"/>
              <a:ext cx="585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smtClean="0">
                  <a:latin typeface="Bradley Hand Bold"/>
                  <a:cs typeface="Bradley Hand Bold"/>
                </a:rPr>
                <a:t>(m)</a:t>
              </a:r>
              <a:endParaRPr lang="sv-SE" dirty="0">
                <a:latin typeface="Bradley Hand Bold"/>
                <a:cs typeface="Bradley Hand Bold"/>
              </a:endParaRPr>
            </a:p>
          </p:txBody>
        </p:sp>
      </p:grpSp>
      <p:sp>
        <p:nvSpPr>
          <p:cNvPr id="39" name="textruta 38"/>
          <p:cNvSpPr txBox="1"/>
          <p:nvPr/>
        </p:nvSpPr>
        <p:spPr>
          <a:xfrm>
            <a:off x="2584398" y="4789943"/>
            <a:ext cx="1777676" cy="366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Omkretsen :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3861430" y="4787064"/>
            <a:ext cx="1340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4 </a:t>
            </a:r>
            <a:r>
              <a:rPr lang="is-IS" dirty="0" smtClean="0">
                <a:latin typeface="Bradley Hand Bold"/>
                <a:cs typeface="Bradley Hand Bold"/>
              </a:rPr>
              <a:t>∙ </a:t>
            </a:r>
            <a:r>
              <a:rPr lang="sv-SE" dirty="0">
                <a:latin typeface="Bradley Hand Bold"/>
                <a:cs typeface="Bradley Hand Bold"/>
              </a:rPr>
              <a:t>8</a:t>
            </a:r>
            <a:r>
              <a:rPr lang="sv-SE" dirty="0" smtClean="0">
                <a:latin typeface="Bradley Hand Bold"/>
                <a:cs typeface="Bradley Hand Bold"/>
              </a:rPr>
              <a:t>0  m </a:t>
            </a:r>
            <a:r>
              <a:rPr lang="is-IS" dirty="0" smtClean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41" name="Rektangel 40"/>
          <p:cNvSpPr/>
          <p:nvPr/>
        </p:nvSpPr>
        <p:spPr>
          <a:xfrm>
            <a:off x="5069308" y="4789943"/>
            <a:ext cx="860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320 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2976947" y="5198771"/>
            <a:ext cx="231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Pris/m : 65 kr/m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2709553" y="5657886"/>
            <a:ext cx="134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Pris totalt :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4" name="textruta 43"/>
          <p:cNvSpPr txBox="1"/>
          <p:nvPr/>
        </p:nvSpPr>
        <p:spPr>
          <a:xfrm>
            <a:off x="3975378" y="5666193"/>
            <a:ext cx="163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latin typeface="Bradley Hand Bold"/>
                <a:cs typeface="Bradley Hand Bold"/>
              </a:rPr>
              <a:t>65 ∙ 320 kr =</a:t>
            </a:r>
            <a:r>
              <a:rPr lang="sv-SE" dirty="0" smtClean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45" name="Rektangel 44"/>
          <p:cNvSpPr/>
          <p:nvPr/>
        </p:nvSpPr>
        <p:spPr>
          <a:xfrm>
            <a:off x="5499345" y="5666193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20 800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6" name="textruta 45"/>
          <p:cNvSpPr txBox="1"/>
          <p:nvPr/>
        </p:nvSpPr>
        <p:spPr>
          <a:xfrm>
            <a:off x="1878616" y="6292424"/>
            <a:ext cx="435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</a:t>
            </a:r>
            <a:r>
              <a:rPr lang="sv-SE" dirty="0" smtClean="0">
                <a:latin typeface="Bradley Hand Bold"/>
                <a:cs typeface="Bradley Hand Bold"/>
              </a:rPr>
              <a:t>:  Staketet skulle kosta 20 800 kr.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397634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259</Words>
  <Application>Microsoft Macintosh PowerPoint</Application>
  <PresentationFormat>Bildspel på skärmen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19</cp:revision>
  <dcterms:created xsi:type="dcterms:W3CDTF">2017-04-14T14:34:39Z</dcterms:created>
  <dcterms:modified xsi:type="dcterms:W3CDTF">2017-08-08T09:06:39Z</dcterms:modified>
</cp:coreProperties>
</file>