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1" r:id="rId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20" autoAdjust="0"/>
  </p:normalViewPr>
  <p:slideViewPr>
    <p:cSldViewPr snapToGrid="0" snapToObjects="1">
      <p:cViewPr>
        <p:scale>
          <a:sx n="170" d="100"/>
          <a:sy n="170" d="100"/>
        </p:scale>
        <p:origin x="-264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69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639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5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1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923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84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8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8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06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1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8744-C7B2-6044-A791-BC382EDE4099}" type="datetimeFigureOut">
              <a:rPr lang="sv-SE" smtClean="0"/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2366-32DC-DC44-BC58-2D4F7C8A92FA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2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808" y="829815"/>
            <a:ext cx="6565900" cy="14605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08" y="2472916"/>
            <a:ext cx="6438900" cy="1295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6708" y="4019538"/>
            <a:ext cx="6477000" cy="13208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6408" y="5340338"/>
            <a:ext cx="6337300" cy="128270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220894" y="197616"/>
            <a:ext cx="8690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X </a:t>
            </a:r>
            <a:r>
              <a:rPr lang="sv-SE" sz="2400" b="1" dirty="0" smtClean="0"/>
              <a:t>2.6		         Ekvationer med obekanta i båda leden						</a:t>
            </a:r>
            <a:endParaRPr lang="sv-SE" sz="2400" b="1" dirty="0"/>
          </a:p>
        </p:txBody>
      </p:sp>
      <p:grpSp>
        <p:nvGrpSpPr>
          <p:cNvPr id="10" name="Grupp 9"/>
          <p:cNvGrpSpPr/>
          <p:nvPr/>
        </p:nvGrpSpPr>
        <p:grpSpPr>
          <a:xfrm>
            <a:off x="2701030" y="2773539"/>
            <a:ext cx="4631414" cy="342566"/>
            <a:chOff x="2872987" y="2231063"/>
            <a:chExt cx="2765685" cy="342566"/>
          </a:xfrm>
        </p:grpSpPr>
        <p:grpSp>
          <p:nvGrpSpPr>
            <p:cNvPr id="11" name="Grupp 10"/>
            <p:cNvGrpSpPr/>
            <p:nvPr/>
          </p:nvGrpSpPr>
          <p:grpSpPr>
            <a:xfrm>
              <a:off x="5398562" y="2242410"/>
              <a:ext cx="240110" cy="331219"/>
              <a:chOff x="6872942" y="1002503"/>
              <a:chExt cx="240110" cy="331219"/>
            </a:xfrm>
          </p:grpSpPr>
          <p:cxnSp>
            <p:nvCxnSpPr>
              <p:cNvPr id="15" name="Rak 14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Rak 15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 11"/>
            <p:cNvGrpSpPr/>
            <p:nvPr/>
          </p:nvGrpSpPr>
          <p:grpSpPr>
            <a:xfrm>
              <a:off x="2872987" y="2231063"/>
              <a:ext cx="240110" cy="331219"/>
              <a:chOff x="6872942" y="1002503"/>
              <a:chExt cx="240110" cy="331219"/>
            </a:xfrm>
          </p:grpSpPr>
          <p:cxnSp>
            <p:nvCxnSpPr>
              <p:cNvPr id="13" name="Rak 12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Rak 13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upp 16"/>
          <p:cNvGrpSpPr/>
          <p:nvPr/>
        </p:nvGrpSpPr>
        <p:grpSpPr>
          <a:xfrm>
            <a:off x="2365992" y="1219104"/>
            <a:ext cx="3490607" cy="342566"/>
            <a:chOff x="2872987" y="2231063"/>
            <a:chExt cx="2765685" cy="342566"/>
          </a:xfrm>
        </p:grpSpPr>
        <p:grpSp>
          <p:nvGrpSpPr>
            <p:cNvPr id="18" name="Grupp 17"/>
            <p:cNvGrpSpPr/>
            <p:nvPr/>
          </p:nvGrpSpPr>
          <p:grpSpPr>
            <a:xfrm>
              <a:off x="5398562" y="2242410"/>
              <a:ext cx="240110" cy="331219"/>
              <a:chOff x="6872942" y="1002503"/>
              <a:chExt cx="240110" cy="331219"/>
            </a:xfrm>
          </p:grpSpPr>
          <p:cxnSp>
            <p:nvCxnSpPr>
              <p:cNvPr id="22" name="Rak 21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Rak 22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upp 18"/>
            <p:cNvGrpSpPr/>
            <p:nvPr/>
          </p:nvGrpSpPr>
          <p:grpSpPr>
            <a:xfrm>
              <a:off x="2872987" y="2231063"/>
              <a:ext cx="240110" cy="331219"/>
              <a:chOff x="6872942" y="1002503"/>
              <a:chExt cx="240110" cy="331219"/>
            </a:xfrm>
          </p:grpSpPr>
          <p:cxnSp>
            <p:nvCxnSpPr>
              <p:cNvPr id="20" name="Rak 19"/>
              <p:cNvCxnSpPr/>
              <p:nvPr/>
            </p:nvCxnSpPr>
            <p:spPr>
              <a:xfrm>
                <a:off x="6872942" y="1013850"/>
                <a:ext cx="240110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Rak 20"/>
              <p:cNvCxnSpPr/>
              <p:nvPr/>
            </p:nvCxnSpPr>
            <p:spPr>
              <a:xfrm flipH="1">
                <a:off x="6872942" y="1002503"/>
                <a:ext cx="216014" cy="319872"/>
              </a:xfrm>
              <a:prstGeom prst="line">
                <a:avLst/>
              </a:prstGeom>
              <a:ln w="38100" cmpd="sng">
                <a:solidFill>
                  <a:srgbClr val="8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upp 23"/>
          <p:cNvGrpSpPr/>
          <p:nvPr/>
        </p:nvGrpSpPr>
        <p:grpSpPr>
          <a:xfrm>
            <a:off x="5887621" y="4019538"/>
            <a:ext cx="1404472" cy="693754"/>
            <a:chOff x="5468470" y="3608720"/>
            <a:chExt cx="1404472" cy="693754"/>
          </a:xfrm>
        </p:grpSpPr>
        <p:sp>
          <p:nvSpPr>
            <p:cNvPr id="25" name="Ellips 24"/>
            <p:cNvSpPr/>
            <p:nvPr/>
          </p:nvSpPr>
          <p:spPr>
            <a:xfrm>
              <a:off x="5468470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Ellips 25"/>
            <p:cNvSpPr/>
            <p:nvPr/>
          </p:nvSpPr>
          <p:spPr>
            <a:xfrm>
              <a:off x="6170706" y="3608720"/>
              <a:ext cx="702236" cy="69375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28575" cmpd="sng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47108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188463" y="1804907"/>
            <a:ext cx="191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14 – 7x = 3x – 6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21595" y="2302509"/>
            <a:ext cx="3050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14 – 7x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+ 7x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3x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+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7x </a:t>
            </a:r>
            <a:r>
              <a:rPr lang="sv-SE" dirty="0" smtClean="0">
                <a:latin typeface="Bradley Hand Bold"/>
                <a:cs typeface="Bradley Hand Bold"/>
              </a:rPr>
              <a:t>– 6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703843" y="2752356"/>
            <a:ext cx="1555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14 = 10x – 6 </a:t>
            </a:r>
            <a:endParaRPr lang="sv-SE" dirty="0">
              <a:latin typeface="Bradley Hand Bold"/>
              <a:cs typeface="Bradley Hand Bold"/>
            </a:endParaRPr>
          </a:p>
        </p:txBody>
      </p:sp>
      <p:grpSp>
        <p:nvGrpSpPr>
          <p:cNvPr id="6" name="Grupp 5"/>
          <p:cNvGrpSpPr/>
          <p:nvPr/>
        </p:nvGrpSpPr>
        <p:grpSpPr>
          <a:xfrm>
            <a:off x="2550340" y="4137489"/>
            <a:ext cx="1262136" cy="616716"/>
            <a:chOff x="5224567" y="3557030"/>
            <a:chExt cx="1262136" cy="616716"/>
          </a:xfrm>
        </p:grpSpPr>
        <p:grpSp>
          <p:nvGrpSpPr>
            <p:cNvPr id="7" name="Grupp 6"/>
            <p:cNvGrpSpPr/>
            <p:nvPr/>
          </p:nvGrpSpPr>
          <p:grpSpPr>
            <a:xfrm>
              <a:off x="5224567" y="3557030"/>
              <a:ext cx="751773" cy="616716"/>
              <a:chOff x="1078133" y="2911468"/>
              <a:chExt cx="751773" cy="616716"/>
            </a:xfrm>
          </p:grpSpPr>
          <p:grpSp>
            <p:nvGrpSpPr>
              <p:cNvPr id="12" name="Grupp 11"/>
              <p:cNvGrpSpPr>
                <a:grpSpLocks/>
              </p:cNvGrpSpPr>
              <p:nvPr/>
            </p:nvGrpSpPr>
            <p:grpSpPr bwMode="auto">
              <a:xfrm>
                <a:off x="1078133" y="2911468"/>
                <a:ext cx="490515" cy="616716"/>
                <a:chOff x="3803670" y="1849764"/>
                <a:chExt cx="490515" cy="616890"/>
              </a:xfrm>
            </p:grpSpPr>
            <p:sp>
              <p:nvSpPr>
                <p:cNvPr id="14" name="textruta 8"/>
                <p:cNvSpPr txBox="1">
                  <a:spLocks noChangeArrowheads="1"/>
                </p:cNvSpPr>
                <p:nvPr/>
              </p:nvSpPr>
              <p:spPr bwMode="auto">
                <a:xfrm>
                  <a:off x="3839182" y="1849764"/>
                  <a:ext cx="45404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 smtClean="0">
                      <a:latin typeface="Bradley Hand Bold"/>
                      <a:cs typeface="Bradley Hand Bold"/>
                    </a:rPr>
                    <a:t>20</a:t>
                  </a:r>
                  <a:endParaRPr lang="sv-SE" sz="1800" dirty="0">
                    <a:latin typeface="Bradley Hand Bold"/>
                    <a:cs typeface="Bradley Hand Bold"/>
                  </a:endParaRPr>
                </a:p>
              </p:txBody>
            </p:sp>
            <p:sp>
              <p:nvSpPr>
                <p:cNvPr id="15" name="textruta 9"/>
                <p:cNvSpPr txBox="1">
                  <a:spLocks noChangeArrowheads="1"/>
                </p:cNvSpPr>
                <p:nvPr/>
              </p:nvSpPr>
              <p:spPr bwMode="auto">
                <a:xfrm>
                  <a:off x="3803670" y="2097218"/>
                  <a:ext cx="490515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 </a:t>
                  </a:r>
                  <a:r>
                    <a:rPr lang="sv-SE" sz="1800" b="1" dirty="0" smtClean="0">
                      <a:solidFill>
                        <a:srgbClr val="800000"/>
                      </a:solidFill>
                      <a:latin typeface="Bradley Hand Bold"/>
                      <a:cs typeface="Bradley Hand Bold"/>
                    </a:rPr>
                    <a:t>10</a:t>
                  </a:r>
                  <a:endParaRPr lang="sv-SE" sz="1800" b="1" dirty="0">
                    <a:solidFill>
                      <a:srgbClr val="800000"/>
                    </a:solidFill>
                    <a:latin typeface="Bradley Hand Bold"/>
                    <a:cs typeface="Bradley Hand Bold"/>
                  </a:endParaRPr>
                </a:p>
              </p:txBody>
            </p:sp>
            <p:cxnSp>
              <p:nvCxnSpPr>
                <p:cNvPr id="16" name="Rak 15"/>
                <p:cNvCxnSpPr/>
                <p:nvPr/>
              </p:nvCxnSpPr>
              <p:spPr>
                <a:xfrm>
                  <a:off x="3864458" y="2203748"/>
                  <a:ext cx="41910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ruta 12"/>
              <p:cNvSpPr txBox="1"/>
              <p:nvPr/>
            </p:nvSpPr>
            <p:spPr>
              <a:xfrm>
                <a:off x="1542819" y="3059256"/>
                <a:ext cx="2870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 smtClean="0">
                    <a:latin typeface="Bradley Hand Bold"/>
                    <a:cs typeface="Bradley Hand Bold"/>
                  </a:rPr>
                  <a:t>=</a:t>
                </a:r>
                <a:endParaRPr lang="sv-SE" dirty="0">
                  <a:latin typeface="Bradley Hand Bold"/>
                  <a:cs typeface="Bradley Hand Bold"/>
                </a:endParaRPr>
              </a:p>
            </p:txBody>
          </p:sp>
        </p:grpSp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5898896" y="3566623"/>
              <a:ext cx="587807" cy="603152"/>
              <a:chOff x="3764726" y="1870308"/>
              <a:chExt cx="587807" cy="603321"/>
            </a:xfrm>
          </p:grpSpPr>
          <p:sp>
            <p:nvSpPr>
              <p:cNvPr id="9" name="textruta 8"/>
              <p:cNvSpPr txBox="1">
                <a:spLocks noChangeArrowheads="1"/>
              </p:cNvSpPr>
              <p:nvPr/>
            </p:nvSpPr>
            <p:spPr bwMode="auto">
              <a:xfrm>
                <a:off x="3808794" y="1870308"/>
                <a:ext cx="543739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 smtClean="0">
                    <a:latin typeface="Bradley Hand Bold"/>
                    <a:cs typeface="Bradley Hand Bold"/>
                  </a:rPr>
                  <a:t>10x</a:t>
                </a:r>
                <a:endParaRPr lang="sv-SE" sz="1800" dirty="0">
                  <a:latin typeface="Bradley Hand Bold"/>
                  <a:cs typeface="Bradley Hand Bold"/>
                </a:endParaRPr>
              </a:p>
            </p:txBody>
          </p:sp>
          <p:sp>
            <p:nvSpPr>
              <p:cNvPr id="10" name="textruta 9"/>
              <p:cNvSpPr txBox="1">
                <a:spLocks noChangeArrowheads="1"/>
              </p:cNvSpPr>
              <p:nvPr/>
            </p:nvSpPr>
            <p:spPr bwMode="auto">
              <a:xfrm>
                <a:off x="3764726" y="2104194"/>
                <a:ext cx="490515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 </a:t>
                </a:r>
                <a:r>
                  <a:rPr lang="sv-SE" sz="1800" b="1" dirty="0" smtClean="0">
                    <a:solidFill>
                      <a:srgbClr val="800000"/>
                    </a:solidFill>
                    <a:latin typeface="Bradley Hand Bold"/>
                    <a:cs typeface="Bradley Hand Bold"/>
                  </a:rPr>
                  <a:t>10</a:t>
                </a:r>
                <a:endParaRPr lang="sv-SE" sz="1800" b="1" dirty="0">
                  <a:solidFill>
                    <a:srgbClr val="800000"/>
                  </a:solidFill>
                  <a:latin typeface="Bradley Hand Bold"/>
                  <a:cs typeface="Bradley Hand Bold"/>
                </a:endParaRPr>
              </a:p>
            </p:txBody>
          </p:sp>
          <p:cxnSp>
            <p:nvCxnSpPr>
              <p:cNvPr id="11" name="Rak 10"/>
              <p:cNvCxnSpPr/>
              <p:nvPr/>
            </p:nvCxnSpPr>
            <p:spPr>
              <a:xfrm>
                <a:off x="3864458" y="2221124"/>
                <a:ext cx="39078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ruta 16"/>
          <p:cNvSpPr txBox="1"/>
          <p:nvPr/>
        </p:nvSpPr>
        <p:spPr>
          <a:xfrm>
            <a:off x="2795598" y="4834307"/>
            <a:ext cx="10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 = x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5756327" y="1802103"/>
            <a:ext cx="238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>
                <a:latin typeface="Bradley Hand Bold"/>
                <a:cs typeface="Bradley Hand Bold"/>
              </a:rPr>
              <a:t>14 – </a:t>
            </a:r>
            <a:r>
              <a:rPr lang="sv-SE" dirty="0" smtClean="0">
                <a:latin typeface="Bradley Hand Bold"/>
                <a:cs typeface="Bradley Hand Bold"/>
              </a:rPr>
              <a:t>7 </a:t>
            </a:r>
            <a:r>
              <a:rPr lang="en-US" dirty="0" smtClean="0"/>
              <a:t>·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2</a:t>
            </a:r>
            <a:r>
              <a:rPr lang="sv-SE" dirty="0" smtClean="0">
                <a:latin typeface="Bradley Hand Bold"/>
                <a:cs typeface="Bradley Hand Bold"/>
              </a:rPr>
              <a:t> =    </a:t>
            </a:r>
          </a:p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      </a:t>
            </a:r>
            <a:r>
              <a:rPr lang="sv-SE" dirty="0" smtClean="0">
                <a:latin typeface="Bradley Hand Bold"/>
                <a:cs typeface="Bradley Hand Bold"/>
              </a:rPr>
              <a:t> =  </a:t>
            </a:r>
            <a:r>
              <a:rPr lang="sv-SE" dirty="0" smtClean="0">
                <a:latin typeface="Bradley Hand Bold"/>
                <a:cs typeface="Bradley Hand Bold"/>
              </a:rPr>
              <a:t>14 – 14 = 40 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5756326" y="3256961"/>
            <a:ext cx="1430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V.L. </a:t>
            </a:r>
            <a:r>
              <a:rPr lang="sv-SE" dirty="0" smtClean="0">
                <a:latin typeface="Bradley Hand Bold"/>
                <a:cs typeface="Bradley Hand Bold"/>
              </a:rPr>
              <a:t>= </a:t>
            </a:r>
            <a:r>
              <a:rPr lang="sv-SE" dirty="0" smtClean="0">
                <a:latin typeface="Bradley Hand Bold"/>
                <a:cs typeface="Bradley Hand Bold"/>
              </a:rPr>
              <a:t>H.L.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890880" y="411355"/>
            <a:ext cx="4161591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de-DE" sz="2000" dirty="0"/>
              <a:t>Lös ekvationen </a:t>
            </a:r>
            <a:r>
              <a:rPr lang="de-DE" sz="2800" b="1" dirty="0" smtClean="0">
                <a:solidFill>
                  <a:srgbClr val="800000"/>
                </a:solidFill>
              </a:rPr>
              <a:t>14 – 7</a:t>
            </a:r>
            <a:r>
              <a:rPr lang="de-DE" sz="2800" b="1" i="1" dirty="0" smtClean="0">
                <a:solidFill>
                  <a:srgbClr val="800000"/>
                </a:solidFill>
              </a:rPr>
              <a:t>x</a:t>
            </a:r>
            <a:r>
              <a:rPr lang="de-DE" sz="2800" b="1" dirty="0" smtClean="0">
                <a:solidFill>
                  <a:srgbClr val="800000"/>
                </a:solidFill>
              </a:rPr>
              <a:t> = 3</a:t>
            </a:r>
            <a:r>
              <a:rPr lang="de-DE" sz="2800" b="1" i="1" dirty="0" smtClean="0">
                <a:solidFill>
                  <a:srgbClr val="800000"/>
                </a:solidFill>
              </a:rPr>
              <a:t>x</a:t>
            </a:r>
            <a:r>
              <a:rPr lang="de-DE" sz="2800" b="1" dirty="0" smtClean="0">
                <a:solidFill>
                  <a:srgbClr val="800000"/>
                </a:solidFill>
              </a:rPr>
              <a:t> – </a:t>
            </a:r>
            <a:r>
              <a:rPr lang="de-DE" sz="2800" b="1" dirty="0" smtClean="0">
                <a:solidFill>
                  <a:srgbClr val="800000"/>
                </a:solidFill>
              </a:rPr>
              <a:t>6.</a:t>
            </a:r>
            <a:endParaRPr lang="sv-SE" sz="2800" b="1" dirty="0">
              <a:solidFill>
                <a:srgbClr val="80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2245579" y="3256961"/>
            <a:ext cx="292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14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+ 6 </a:t>
            </a:r>
            <a:r>
              <a:rPr lang="sv-SE" dirty="0" smtClean="0">
                <a:latin typeface="Bradley Hand Bold"/>
                <a:cs typeface="Bradley Hand Bold"/>
              </a:rPr>
              <a:t>= 10x </a:t>
            </a:r>
            <a:r>
              <a:rPr lang="sv-SE" dirty="0" smtClean="0">
                <a:latin typeface="Bradley Hand Bold"/>
                <a:cs typeface="Bradley Hand Bold"/>
              </a:rPr>
              <a:t>– </a:t>
            </a:r>
            <a:r>
              <a:rPr lang="sv-SE" dirty="0" smtClean="0">
                <a:latin typeface="Bradley Hand Bold"/>
                <a:cs typeface="Bradley Hand Bold"/>
              </a:rPr>
              <a:t>6 </a:t>
            </a:r>
            <a:r>
              <a:rPr lang="sv-SE" b="1" dirty="0" smtClean="0">
                <a:solidFill>
                  <a:srgbClr val="800000"/>
                </a:solidFill>
                <a:latin typeface="Bradley Hand Bold"/>
                <a:cs typeface="Bradley Hand Bold"/>
              </a:rPr>
              <a:t>+ 6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2696923" y="3703497"/>
            <a:ext cx="1122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20 = 10x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textruta 24"/>
          <p:cNvSpPr txBox="1"/>
          <p:nvPr/>
        </p:nvSpPr>
        <p:spPr>
          <a:xfrm>
            <a:off x="2817035" y="5300863"/>
            <a:ext cx="1013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x = 2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5712885" y="2509506"/>
            <a:ext cx="2386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Bradley Hand Bold"/>
                <a:cs typeface="Bradley Hand Bold"/>
              </a:rPr>
              <a:t>H.L. </a:t>
            </a:r>
            <a:r>
              <a:rPr lang="sv-SE" dirty="0" smtClean="0">
                <a:latin typeface="Bradley Hand Bold"/>
                <a:cs typeface="Bradley Hand Bold"/>
              </a:rPr>
              <a:t>= 3 </a:t>
            </a:r>
            <a:r>
              <a:rPr lang="en-US" dirty="0"/>
              <a:t>· </a:t>
            </a:r>
            <a:r>
              <a:rPr lang="sv-SE" b="1" dirty="0">
                <a:solidFill>
                  <a:srgbClr val="800000"/>
                </a:solidFill>
                <a:latin typeface="Bradley Hand Bold"/>
                <a:cs typeface="Bradley Hand Bold"/>
              </a:rPr>
              <a:t>2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– 6=    </a:t>
            </a:r>
          </a:p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 smtClean="0">
                <a:latin typeface="Bradley Hand Bold"/>
                <a:cs typeface="Bradley Hand Bold"/>
              </a:rPr>
              <a:t>       </a:t>
            </a:r>
            <a:r>
              <a:rPr lang="sv-SE" dirty="0" smtClean="0">
                <a:latin typeface="Bradley Hand Bold"/>
                <a:cs typeface="Bradley Hand Bold"/>
              </a:rPr>
              <a:t> =  </a:t>
            </a:r>
            <a:r>
              <a:rPr lang="sv-SE" dirty="0" smtClean="0">
                <a:latin typeface="Bradley Hand Bold"/>
                <a:cs typeface="Bradley Hand Bold"/>
              </a:rPr>
              <a:t>6 – 6 = 0 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1965003" y="6148887"/>
            <a:ext cx="229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Svar:</a:t>
            </a:r>
            <a:r>
              <a:rPr lang="sv-SE" dirty="0" smtClean="0">
                <a:latin typeface="Bradley Hand Bold"/>
                <a:cs typeface="Bradley Hand Bold"/>
              </a:rPr>
              <a:t>  x = 2</a:t>
            </a:r>
            <a:endParaRPr lang="sv-SE" u="sng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998679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  <p:bldP spid="18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8178</TotalTime>
  <Words>102</Words>
  <Application>Microsoft Macintosh PowerPoint</Application>
  <PresentationFormat>Bildspel på skärmen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</cp:revision>
  <dcterms:created xsi:type="dcterms:W3CDTF">2017-04-14T14:34:08Z</dcterms:created>
  <dcterms:modified xsi:type="dcterms:W3CDTF">2017-08-05T14:56:03Z</dcterms:modified>
</cp:coreProperties>
</file>