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16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39551" y="172852"/>
            <a:ext cx="8818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2.3			</a:t>
            </a:r>
            <a:r>
              <a:rPr lang="sv-SE" sz="2400" b="1" dirty="0"/>
              <a:t> </a:t>
            </a:r>
            <a:r>
              <a:rPr lang="sv-SE" sz="2400" b="1" dirty="0" smtClean="0"/>
              <a:t>              Förenkling </a:t>
            </a:r>
            <a:r>
              <a:rPr lang="sv-SE" sz="2400" b="1" dirty="0"/>
              <a:t>av uttryck</a:t>
            </a:r>
          </a:p>
        </p:txBody>
      </p:sp>
      <p:sp>
        <p:nvSpPr>
          <p:cNvPr id="3" name="Sexhörning 2"/>
          <p:cNvSpPr/>
          <p:nvPr/>
        </p:nvSpPr>
        <p:spPr>
          <a:xfrm>
            <a:off x="2765477" y="1133747"/>
            <a:ext cx="3851184" cy="1610682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419386" y="1269369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385120" y="2790594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rgbClr val="800000"/>
                </a:solidFill>
              </a:rPr>
              <a:t>b</a:t>
            </a:r>
            <a:endParaRPr lang="sv-SE" sz="2400" b="1" i="1" dirty="0">
              <a:solidFill>
                <a:srgbClr val="80000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385120" y="672081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rgbClr val="800000"/>
                </a:solidFill>
              </a:rPr>
              <a:t>b</a:t>
            </a:r>
            <a:endParaRPr lang="sv-SE" sz="2400" b="1" i="1" dirty="0">
              <a:solidFill>
                <a:srgbClr val="80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419386" y="2217213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616890" y="2217213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600933" y="1269369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000735" y="3398851"/>
            <a:ext cx="2021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Figuren omkrets är: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022142" y="3306518"/>
            <a:ext cx="2937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 </a:t>
            </a:r>
            <a:r>
              <a:rPr lang="sv-SE" sz="2400" b="1" i="1" dirty="0" smtClean="0"/>
              <a:t>+</a:t>
            </a:r>
            <a:r>
              <a:rPr lang="sv-SE" sz="2400" b="1" i="1" dirty="0" smtClean="0">
                <a:solidFill>
                  <a:srgbClr val="800000"/>
                </a:solidFill>
              </a:rPr>
              <a:t> </a:t>
            </a:r>
            <a:r>
              <a:rPr lang="sv-SE" sz="2400" b="1" i="1" dirty="0" smtClean="0">
                <a:solidFill>
                  <a:srgbClr val="000090"/>
                </a:solidFill>
              </a:rPr>
              <a:t>a </a:t>
            </a:r>
            <a:r>
              <a:rPr lang="sv-SE" sz="2400" b="1" i="1" dirty="0" smtClean="0">
                <a:solidFill>
                  <a:srgbClr val="000000"/>
                </a:solidFill>
              </a:rPr>
              <a:t>+</a:t>
            </a:r>
            <a:r>
              <a:rPr lang="sv-SE" sz="2400" b="1" i="1" dirty="0" smtClean="0">
                <a:solidFill>
                  <a:srgbClr val="800000"/>
                </a:solidFill>
              </a:rPr>
              <a:t> b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 smtClean="0">
                <a:solidFill>
                  <a:srgbClr val="000090"/>
                </a:solidFill>
              </a:rPr>
              <a:t>a </a:t>
            </a:r>
            <a:r>
              <a:rPr lang="sv-SE" sz="2400" b="1" i="1" dirty="0" smtClean="0">
                <a:solidFill>
                  <a:srgbClr val="000000"/>
                </a:solidFill>
              </a:rPr>
              <a:t>+</a:t>
            </a:r>
            <a:r>
              <a:rPr lang="sv-SE" sz="2400" b="1" i="1" dirty="0" smtClean="0">
                <a:solidFill>
                  <a:srgbClr val="800000"/>
                </a:solidFill>
              </a:rPr>
              <a:t> b</a:t>
            </a:r>
            <a:endParaRPr lang="sv-SE" sz="2400" b="1" i="1" dirty="0">
              <a:solidFill>
                <a:srgbClr val="000090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2969478" y="4242982"/>
            <a:ext cx="3241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dirty="0" smtClean="0"/>
              <a:t>kan </a:t>
            </a:r>
            <a:r>
              <a:rPr lang="sv-SE" b="1" i="1" dirty="0" smtClean="0">
                <a:solidFill>
                  <a:srgbClr val="800000"/>
                </a:solidFill>
              </a:rPr>
              <a:t>förenkla</a:t>
            </a:r>
            <a:r>
              <a:rPr lang="sv-SE" dirty="0" smtClean="0"/>
              <a:t> </a:t>
            </a:r>
            <a:r>
              <a:rPr lang="sv-SE" dirty="0"/>
              <a:t>uttrycket så här:</a:t>
            </a:r>
          </a:p>
        </p:txBody>
      </p:sp>
      <p:sp>
        <p:nvSpPr>
          <p:cNvPr id="17" name="Rektangel 16"/>
          <p:cNvSpPr/>
          <p:nvPr/>
        </p:nvSpPr>
        <p:spPr>
          <a:xfrm>
            <a:off x="2109300" y="4965634"/>
            <a:ext cx="2850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 </a:t>
            </a:r>
            <a:r>
              <a:rPr lang="sv-SE" sz="2400" b="1" i="1" dirty="0"/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b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 smtClean="0">
                <a:solidFill>
                  <a:srgbClr val="800000"/>
                </a:solidFill>
              </a:rPr>
              <a:t>b</a:t>
            </a:r>
            <a:r>
              <a:rPr lang="sv-SE" sz="2400" b="1" dirty="0" smtClean="0">
                <a:solidFill>
                  <a:srgbClr val="000090"/>
                </a:solidFill>
              </a:rPr>
              <a:t> </a:t>
            </a:r>
            <a:r>
              <a:rPr lang="sv-SE" sz="2400" b="1" dirty="0" smtClean="0"/>
              <a:t>=</a:t>
            </a:r>
            <a:r>
              <a:rPr lang="sv-SE" sz="2400" b="1" i="1" dirty="0" smtClean="0">
                <a:solidFill>
                  <a:srgbClr val="000090"/>
                </a:solidFill>
              </a:rPr>
              <a:t> </a:t>
            </a:r>
            <a:endParaRPr lang="sv-SE" sz="2400" b="1" i="1" dirty="0">
              <a:solidFill>
                <a:srgbClr val="000090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4959910" y="4965634"/>
            <a:ext cx="2918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00"/>
                </a:solidFill>
              </a:rPr>
              <a:t>+</a:t>
            </a:r>
            <a:r>
              <a:rPr lang="sv-SE" sz="2400" b="1" i="1" dirty="0">
                <a:solidFill>
                  <a:srgbClr val="800000"/>
                </a:solidFill>
              </a:rPr>
              <a:t> </a:t>
            </a:r>
            <a:r>
              <a:rPr lang="sv-SE" sz="2400" b="1" i="1" dirty="0">
                <a:solidFill>
                  <a:srgbClr val="000090"/>
                </a:solidFill>
              </a:rPr>
              <a:t>a</a:t>
            </a:r>
            <a:r>
              <a:rPr lang="sv-SE" sz="2400" b="1" dirty="0">
                <a:solidFill>
                  <a:srgbClr val="000090"/>
                </a:solidFill>
              </a:rPr>
              <a:t> </a:t>
            </a:r>
            <a:r>
              <a:rPr lang="sv-SE" sz="2400" b="1" i="1" dirty="0" smtClean="0">
                <a:solidFill>
                  <a:srgbClr val="000000"/>
                </a:solidFill>
              </a:rPr>
              <a:t>+ </a:t>
            </a:r>
            <a:r>
              <a:rPr lang="sv-SE" sz="2400" b="1" i="1" dirty="0" smtClean="0">
                <a:solidFill>
                  <a:srgbClr val="800000"/>
                </a:solidFill>
              </a:rPr>
              <a:t>b </a:t>
            </a:r>
            <a:r>
              <a:rPr lang="sv-SE" sz="2400" b="1" i="1" dirty="0" smtClean="0"/>
              <a:t>+</a:t>
            </a:r>
            <a:r>
              <a:rPr lang="sv-SE" sz="2400" b="1" i="1" dirty="0" smtClean="0">
                <a:solidFill>
                  <a:srgbClr val="800000"/>
                </a:solidFill>
              </a:rPr>
              <a:t> b </a:t>
            </a:r>
            <a:r>
              <a:rPr lang="sv-SE" sz="2400" b="1" dirty="0" smtClean="0"/>
              <a:t>=</a:t>
            </a:r>
            <a:r>
              <a:rPr lang="sv-SE" sz="2400" b="1" i="1" dirty="0" smtClean="0">
                <a:solidFill>
                  <a:srgbClr val="000090"/>
                </a:solidFill>
              </a:rPr>
              <a:t> </a:t>
            </a:r>
            <a:endParaRPr lang="sv-SE" sz="2400" b="1" i="1" dirty="0">
              <a:solidFill>
                <a:srgbClr val="000090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3190538" y="5591684"/>
            <a:ext cx="1838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solidFill>
                  <a:srgbClr val="000000"/>
                </a:solidFill>
              </a:rPr>
              <a:t>4 </a:t>
            </a:r>
            <a:r>
              <a:rPr lang="en-US" sz="2400" b="1" dirty="0" smtClean="0"/>
              <a:t>· </a:t>
            </a:r>
            <a:r>
              <a:rPr lang="sv-SE" sz="2400" b="1" i="1" dirty="0" smtClean="0">
                <a:solidFill>
                  <a:srgbClr val="000090"/>
                </a:solidFill>
              </a:rPr>
              <a:t>a </a:t>
            </a:r>
            <a:r>
              <a:rPr lang="sv-SE" sz="2400" b="1" i="1" dirty="0" smtClean="0">
                <a:solidFill>
                  <a:srgbClr val="000000"/>
                </a:solidFill>
              </a:rPr>
              <a:t>+ </a:t>
            </a:r>
            <a:r>
              <a:rPr lang="sv-SE" sz="2400" b="1" dirty="0" smtClean="0">
                <a:solidFill>
                  <a:srgbClr val="000000"/>
                </a:solidFill>
              </a:rPr>
              <a:t>2 </a:t>
            </a:r>
            <a:r>
              <a:rPr lang="en-US" sz="2400" b="1" dirty="0" smtClean="0"/>
              <a:t>·</a:t>
            </a:r>
            <a:r>
              <a:rPr lang="en-US" sz="2400" dirty="0" smtClean="0"/>
              <a:t> </a:t>
            </a:r>
            <a:r>
              <a:rPr lang="sv-SE" sz="2400" b="1" i="1" dirty="0" smtClean="0">
                <a:solidFill>
                  <a:srgbClr val="800000"/>
                </a:solidFill>
              </a:rPr>
              <a:t>b </a:t>
            </a:r>
            <a:r>
              <a:rPr lang="sv-SE" sz="2400" b="1" dirty="0" smtClean="0"/>
              <a:t>=</a:t>
            </a:r>
            <a:r>
              <a:rPr lang="sv-SE" sz="2400" b="1" i="1" dirty="0" smtClean="0">
                <a:solidFill>
                  <a:srgbClr val="000090"/>
                </a:solidFill>
              </a:rPr>
              <a:t> </a:t>
            </a:r>
            <a:endParaRPr lang="sv-SE" sz="2400" b="1" i="1" dirty="0">
              <a:solidFill>
                <a:srgbClr val="000090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4959910" y="5591684"/>
            <a:ext cx="1136089" cy="461665"/>
          </a:xfrm>
          <a:prstGeom prst="rect">
            <a:avLst/>
          </a:prstGeom>
          <a:ln w="19050" cmpd="sng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000000"/>
                </a:solidFill>
              </a:rPr>
              <a:t>4</a:t>
            </a:r>
            <a:r>
              <a:rPr lang="sv-SE" sz="2400" b="1" i="1" dirty="0" smtClean="0">
                <a:solidFill>
                  <a:srgbClr val="000090"/>
                </a:solidFill>
              </a:rPr>
              <a:t>a </a:t>
            </a:r>
            <a:r>
              <a:rPr lang="sv-SE" sz="2400" b="1" i="1" dirty="0" smtClean="0">
                <a:solidFill>
                  <a:srgbClr val="000000"/>
                </a:solidFill>
              </a:rPr>
              <a:t>+ </a:t>
            </a:r>
            <a:r>
              <a:rPr lang="sv-SE" sz="2400" b="1" dirty="0" smtClean="0">
                <a:solidFill>
                  <a:srgbClr val="000000"/>
                </a:solidFill>
              </a:rPr>
              <a:t>2</a:t>
            </a:r>
            <a:r>
              <a:rPr lang="sv-SE" sz="2400" b="1" i="1" dirty="0" smtClean="0">
                <a:solidFill>
                  <a:srgbClr val="800000"/>
                </a:solidFill>
              </a:rPr>
              <a:t>b</a:t>
            </a:r>
            <a:endParaRPr lang="sv-SE" sz="2400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70893" y="969934"/>
            <a:ext cx="1018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/>
              <a:t>Förenkla</a:t>
            </a:r>
            <a:endParaRPr lang="sv-SE" b="1" dirty="0"/>
          </a:p>
        </p:txBody>
      </p:sp>
      <p:sp>
        <p:nvSpPr>
          <p:cNvPr id="6" name="Rektangel 5"/>
          <p:cNvSpPr/>
          <p:nvPr/>
        </p:nvSpPr>
        <p:spPr>
          <a:xfrm>
            <a:off x="1066817" y="1548105"/>
            <a:ext cx="983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y </a:t>
            </a:r>
            <a:r>
              <a:rPr lang="en-US" dirty="0"/>
              <a:t>+</a:t>
            </a:r>
            <a:r>
              <a:rPr lang="en-US" i="1" dirty="0"/>
              <a:t> x</a:t>
            </a:r>
            <a:endParaRPr lang="sv-SE" i="1" dirty="0"/>
          </a:p>
        </p:txBody>
      </p:sp>
      <p:sp>
        <p:nvSpPr>
          <p:cNvPr id="9" name="Rektangel 8"/>
          <p:cNvSpPr/>
          <p:nvPr/>
        </p:nvSpPr>
        <p:spPr>
          <a:xfrm>
            <a:off x="1070893" y="3478887"/>
            <a:ext cx="74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8</a:t>
            </a:r>
            <a:r>
              <a:rPr lang="hu-HU" i="1" dirty="0"/>
              <a:t>z</a:t>
            </a:r>
            <a:r>
              <a:rPr lang="hu-HU" dirty="0"/>
              <a:t> – </a:t>
            </a:r>
            <a:r>
              <a:rPr lang="hu-HU" i="1" dirty="0"/>
              <a:t>z</a:t>
            </a:r>
            <a:endParaRPr lang="sv-SE" i="1" dirty="0"/>
          </a:p>
        </p:txBody>
      </p:sp>
      <p:sp>
        <p:nvSpPr>
          <p:cNvPr id="10" name="Rektangel 9"/>
          <p:cNvSpPr/>
          <p:nvPr/>
        </p:nvSpPr>
        <p:spPr>
          <a:xfrm>
            <a:off x="1042594" y="5615909"/>
            <a:ext cx="155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r>
              <a:rPr lang="en-US" i="1" dirty="0" smtClean="0"/>
              <a:t>b </a:t>
            </a:r>
            <a:r>
              <a:rPr lang="en-US" dirty="0" smtClean="0"/>
              <a:t>– 2 + 4</a:t>
            </a:r>
            <a:r>
              <a:rPr lang="en-US" i="1" dirty="0" smtClean="0"/>
              <a:t>b </a:t>
            </a:r>
            <a:r>
              <a:rPr lang="en-US" dirty="0" smtClean="0"/>
              <a:t>– 2 </a:t>
            </a:r>
            <a:endParaRPr lang="sv-SE" i="1" dirty="0"/>
          </a:p>
        </p:txBody>
      </p:sp>
      <p:sp>
        <p:nvSpPr>
          <p:cNvPr id="12" name="Rektangel 11"/>
          <p:cNvSpPr/>
          <p:nvPr/>
        </p:nvSpPr>
        <p:spPr>
          <a:xfrm>
            <a:off x="1070893" y="4549865"/>
            <a:ext cx="153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a  </a:t>
            </a:r>
            <a:r>
              <a:rPr lang="en-US" dirty="0" smtClean="0"/>
              <a:t>+ 5 +</a:t>
            </a:r>
            <a:r>
              <a:rPr lang="en-US" i="1" dirty="0" smtClean="0"/>
              <a:t> </a:t>
            </a:r>
            <a:r>
              <a:rPr lang="en-US" dirty="0" smtClean="0"/>
              <a:t>3</a:t>
            </a:r>
            <a:r>
              <a:rPr lang="en-US" i="1" dirty="0" smtClean="0"/>
              <a:t>a – </a:t>
            </a:r>
            <a:r>
              <a:rPr lang="en-US" dirty="0" smtClean="0"/>
              <a:t>4</a:t>
            </a:r>
            <a:endParaRPr lang="sv-SE" i="1" dirty="0"/>
          </a:p>
        </p:txBody>
      </p:sp>
      <p:sp>
        <p:nvSpPr>
          <p:cNvPr id="8" name="Rektangel 7"/>
          <p:cNvSpPr/>
          <p:nvPr/>
        </p:nvSpPr>
        <p:spPr>
          <a:xfrm>
            <a:off x="1066817" y="2531339"/>
            <a:ext cx="130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i="1" dirty="0" smtClean="0"/>
              <a:t>q 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 smtClean="0"/>
              <a:t>2</a:t>
            </a:r>
            <a:r>
              <a:rPr lang="en-US" i="1" dirty="0"/>
              <a:t>p</a:t>
            </a:r>
            <a:endParaRPr lang="sv-SE" i="1" dirty="0"/>
          </a:p>
        </p:txBody>
      </p:sp>
      <p:sp>
        <p:nvSpPr>
          <p:cNvPr id="11" name="Rektangel 10"/>
          <p:cNvSpPr/>
          <p:nvPr/>
        </p:nvSpPr>
        <p:spPr>
          <a:xfrm>
            <a:off x="3818919" y="97572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/>
              <a:t>Efter omskrivning</a:t>
            </a:r>
            <a:endParaRPr lang="sv-SE" b="1" dirty="0"/>
          </a:p>
        </p:txBody>
      </p:sp>
      <p:sp>
        <p:nvSpPr>
          <p:cNvPr id="13" name="Rektangel 12"/>
          <p:cNvSpPr/>
          <p:nvPr/>
        </p:nvSpPr>
        <p:spPr>
          <a:xfrm>
            <a:off x="7098339" y="975728"/>
            <a:ext cx="59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/>
              <a:t>Svar</a:t>
            </a:r>
            <a:endParaRPr lang="sv-SE" b="1" dirty="0"/>
          </a:p>
        </p:txBody>
      </p:sp>
      <p:sp>
        <p:nvSpPr>
          <p:cNvPr id="14" name="Rektangel 13"/>
          <p:cNvSpPr/>
          <p:nvPr/>
        </p:nvSpPr>
        <p:spPr>
          <a:xfrm>
            <a:off x="4206863" y="1515839"/>
            <a:ext cx="1151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x </a:t>
            </a:r>
            <a:r>
              <a:rPr lang="en-US" dirty="0" smtClean="0"/>
              <a:t>+ </a:t>
            </a:r>
            <a:r>
              <a:rPr lang="en-US" i="1" dirty="0" smtClean="0"/>
              <a:t>x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i="1" dirty="0"/>
              <a:t>y </a:t>
            </a:r>
            <a:endParaRPr lang="sv-SE" i="1" dirty="0"/>
          </a:p>
        </p:txBody>
      </p:sp>
      <p:sp>
        <p:nvSpPr>
          <p:cNvPr id="15" name="Rektangel 14"/>
          <p:cNvSpPr/>
          <p:nvPr/>
        </p:nvSpPr>
        <p:spPr>
          <a:xfrm>
            <a:off x="7045912" y="1538386"/>
            <a:ext cx="820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i="1" dirty="0" smtClean="0"/>
              <a:t>x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i="1" dirty="0" smtClean="0"/>
              <a:t>y</a:t>
            </a:r>
            <a:endParaRPr lang="sv-SE" i="1" dirty="0"/>
          </a:p>
        </p:txBody>
      </p:sp>
      <p:sp>
        <p:nvSpPr>
          <p:cNvPr id="16" name="Rektangel 15"/>
          <p:cNvSpPr/>
          <p:nvPr/>
        </p:nvSpPr>
        <p:spPr>
          <a:xfrm>
            <a:off x="4049502" y="2531339"/>
            <a:ext cx="1309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i="1" dirty="0"/>
              <a:t>p</a:t>
            </a:r>
            <a:r>
              <a:rPr lang="en-US" i="1" dirty="0" smtClean="0"/>
              <a:t> + </a:t>
            </a:r>
            <a:r>
              <a:rPr lang="en-US" dirty="0" smtClean="0"/>
              <a:t>2</a:t>
            </a:r>
            <a:r>
              <a:rPr lang="en-US" i="1" dirty="0" smtClean="0"/>
              <a:t>p </a:t>
            </a:r>
            <a:r>
              <a:rPr lang="en-US" dirty="0" smtClean="0"/>
              <a:t>+</a:t>
            </a:r>
            <a:r>
              <a:rPr lang="en-US" i="1" dirty="0" smtClean="0"/>
              <a:t> q</a:t>
            </a:r>
            <a:endParaRPr lang="sv-SE" i="1" dirty="0"/>
          </a:p>
        </p:txBody>
      </p:sp>
      <p:sp>
        <p:nvSpPr>
          <p:cNvPr id="17" name="Rektangel 16"/>
          <p:cNvSpPr/>
          <p:nvPr/>
        </p:nvSpPr>
        <p:spPr>
          <a:xfrm>
            <a:off x="7070696" y="2531339"/>
            <a:ext cx="1007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</a:t>
            </a:r>
            <a:r>
              <a:rPr lang="en-US" i="1" dirty="0" smtClean="0"/>
              <a:t>p </a:t>
            </a:r>
            <a:r>
              <a:rPr lang="en-US" dirty="0" smtClean="0"/>
              <a:t>+</a:t>
            </a:r>
            <a:r>
              <a:rPr lang="en-US" i="1" dirty="0" smtClean="0"/>
              <a:t> q</a:t>
            </a:r>
            <a:endParaRPr lang="sv-SE" i="1" dirty="0"/>
          </a:p>
        </p:txBody>
      </p:sp>
      <p:sp>
        <p:nvSpPr>
          <p:cNvPr id="18" name="Rektangel 17"/>
          <p:cNvSpPr/>
          <p:nvPr/>
        </p:nvSpPr>
        <p:spPr>
          <a:xfrm>
            <a:off x="7337193" y="3446621"/>
            <a:ext cx="43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7</a:t>
            </a:r>
            <a:r>
              <a:rPr lang="hu-HU" i="1" dirty="0" smtClean="0"/>
              <a:t>z</a:t>
            </a:r>
            <a:endParaRPr lang="sv-SE" i="1" dirty="0"/>
          </a:p>
        </p:txBody>
      </p:sp>
      <p:sp>
        <p:nvSpPr>
          <p:cNvPr id="19" name="Rektangel 18"/>
          <p:cNvSpPr/>
          <p:nvPr/>
        </p:nvSpPr>
        <p:spPr>
          <a:xfrm>
            <a:off x="4049502" y="4549865"/>
            <a:ext cx="153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a </a:t>
            </a:r>
            <a:r>
              <a:rPr lang="en-US" dirty="0" smtClean="0"/>
              <a:t>+ 3</a:t>
            </a:r>
            <a:r>
              <a:rPr lang="en-US" i="1" dirty="0" smtClean="0"/>
              <a:t>a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dirty="0" smtClean="0"/>
              <a:t>5</a:t>
            </a:r>
            <a:r>
              <a:rPr lang="en-US" i="1" dirty="0" smtClean="0"/>
              <a:t> – </a:t>
            </a:r>
            <a:r>
              <a:rPr lang="en-US" dirty="0" smtClean="0"/>
              <a:t>4</a:t>
            </a:r>
            <a:endParaRPr lang="sv-SE" i="1" dirty="0"/>
          </a:p>
        </p:txBody>
      </p:sp>
      <p:sp>
        <p:nvSpPr>
          <p:cNvPr id="20" name="Rektangel 19"/>
          <p:cNvSpPr/>
          <p:nvPr/>
        </p:nvSpPr>
        <p:spPr>
          <a:xfrm>
            <a:off x="7177369" y="4573294"/>
            <a:ext cx="81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4a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dirty="0" smtClean="0"/>
              <a:t>1</a:t>
            </a:r>
            <a:endParaRPr lang="sv-SE" i="1" dirty="0"/>
          </a:p>
        </p:txBody>
      </p:sp>
      <p:sp>
        <p:nvSpPr>
          <p:cNvPr id="21" name="Rektangel 20"/>
          <p:cNvSpPr/>
          <p:nvPr/>
        </p:nvSpPr>
        <p:spPr>
          <a:xfrm>
            <a:off x="3986396" y="5583643"/>
            <a:ext cx="160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r>
              <a:rPr lang="en-US" i="1" dirty="0" smtClean="0"/>
              <a:t>b </a:t>
            </a:r>
            <a:r>
              <a:rPr lang="en-US" dirty="0" smtClean="0"/>
              <a:t>+ 4</a:t>
            </a:r>
            <a:r>
              <a:rPr lang="en-US" i="1" dirty="0" smtClean="0"/>
              <a:t>b </a:t>
            </a:r>
            <a:r>
              <a:rPr lang="en-US" dirty="0" smtClean="0"/>
              <a:t>– </a:t>
            </a:r>
            <a:r>
              <a:rPr lang="en-US" dirty="0"/>
              <a:t>2 </a:t>
            </a:r>
            <a:r>
              <a:rPr lang="en-US" i="1" dirty="0" smtClean="0"/>
              <a:t> </a:t>
            </a:r>
            <a:r>
              <a:rPr lang="en-US" dirty="0" smtClean="0"/>
              <a:t>– 2 </a:t>
            </a:r>
            <a:endParaRPr lang="sv-SE" i="1" dirty="0"/>
          </a:p>
        </p:txBody>
      </p:sp>
      <p:sp>
        <p:nvSpPr>
          <p:cNvPr id="22" name="Rektangel 21"/>
          <p:cNvSpPr/>
          <p:nvPr/>
        </p:nvSpPr>
        <p:spPr>
          <a:xfrm>
            <a:off x="7190206" y="5615909"/>
            <a:ext cx="800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r>
              <a:rPr lang="en-US" i="1" dirty="0" smtClean="0"/>
              <a:t>b </a:t>
            </a:r>
            <a:r>
              <a:rPr lang="en-US" dirty="0" smtClean="0"/>
              <a:t>– 4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392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134</Words>
  <Application>Microsoft Macintosh PowerPoint</Application>
  <PresentationFormat>Bildspel på skärmen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18</cp:revision>
  <dcterms:created xsi:type="dcterms:W3CDTF">2017-04-14T14:34:08Z</dcterms:created>
  <dcterms:modified xsi:type="dcterms:W3CDTF">2017-08-05T14:30:09Z</dcterms:modified>
</cp:coreProperties>
</file>