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28" r:id="rId2"/>
    <p:sldId id="333" r:id="rId3"/>
    <p:sldId id="330" r:id="rId4"/>
    <p:sldId id="334" r:id="rId5"/>
    <p:sldId id="331" r:id="rId6"/>
    <p:sldId id="335" r:id="rId7"/>
    <p:sldId id="332" r:id="rId8"/>
    <p:sldId id="327" r:id="rId9"/>
    <p:sldId id="336" r:id="rId10"/>
    <p:sldId id="325" r:id="rId11"/>
    <p:sldId id="324" r:id="rId12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1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75" autoAdjust="0"/>
    <p:restoredTop sz="99685" autoAdjust="0"/>
  </p:normalViewPr>
  <p:slideViewPr>
    <p:cSldViewPr snapToGrid="0" snapToObjects="1">
      <p:cViewPr varScale="1">
        <p:scale>
          <a:sx n="128" d="100"/>
          <a:sy n="128" d="100"/>
        </p:scale>
        <p:origin x="11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F7B31-AE81-C847-B55C-DAA887F93BB7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21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ruta 34"/>
          <p:cNvSpPr txBox="1"/>
          <p:nvPr/>
        </p:nvSpPr>
        <p:spPr>
          <a:xfrm>
            <a:off x="2025448" y="3294564"/>
            <a:ext cx="457037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Är det något av påståendena som stämmer?</a:t>
            </a:r>
          </a:p>
        </p:txBody>
      </p:sp>
      <p:grpSp>
        <p:nvGrpSpPr>
          <p:cNvPr id="42" name="Grupp 41"/>
          <p:cNvGrpSpPr/>
          <p:nvPr/>
        </p:nvGrpSpPr>
        <p:grpSpPr>
          <a:xfrm>
            <a:off x="243840" y="3912978"/>
            <a:ext cx="2417176" cy="2340506"/>
            <a:chOff x="243840" y="3324860"/>
            <a:chExt cx="2417176" cy="2340506"/>
          </a:xfrm>
        </p:grpSpPr>
        <p:sp>
          <p:nvSpPr>
            <p:cNvPr id="17" name="Ellips 16"/>
            <p:cNvSpPr/>
            <p:nvPr/>
          </p:nvSpPr>
          <p:spPr>
            <a:xfrm>
              <a:off x="243840" y="3324860"/>
              <a:ext cx="2417176" cy="1651020"/>
            </a:xfrm>
            <a:prstGeom prst="wedgeEllipseCallout">
              <a:avLst>
                <a:gd name="adj1" fmla="val -31158"/>
                <a:gd name="adj2" fmla="val 56229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600" i="1" dirty="0"/>
                <a:t>Ingen av ekvationerna går ju att lösa. I B står det ju att 5</a:t>
              </a:r>
              <a:r>
                <a:rPr lang="sv-SE" sz="1600" dirty="0"/>
                <a:t>x </a:t>
              </a:r>
              <a:r>
                <a:rPr lang="sv-SE" sz="1600" i="1" dirty="0"/>
                <a:t>= 4</a:t>
              </a:r>
              <a:r>
                <a:rPr lang="sv-SE" sz="1600" dirty="0"/>
                <a:t>x</a:t>
              </a:r>
              <a:r>
                <a:rPr lang="sv-SE" sz="1600" i="1" dirty="0"/>
                <a:t>.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325371" y="5142146"/>
              <a:ext cx="438516" cy="5232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</a:t>
              </a:r>
            </a:p>
          </p:txBody>
        </p:sp>
      </p:grpSp>
      <p:grpSp>
        <p:nvGrpSpPr>
          <p:cNvPr id="43" name="Grupp 42"/>
          <p:cNvGrpSpPr/>
          <p:nvPr/>
        </p:nvGrpSpPr>
        <p:grpSpPr>
          <a:xfrm>
            <a:off x="2441758" y="3849262"/>
            <a:ext cx="2142675" cy="2372364"/>
            <a:chOff x="2441758" y="3404640"/>
            <a:chExt cx="2142675" cy="2372364"/>
          </a:xfrm>
        </p:grpSpPr>
        <p:sp>
          <p:nvSpPr>
            <p:cNvPr id="18" name="Ellips 17"/>
            <p:cNvSpPr/>
            <p:nvPr/>
          </p:nvSpPr>
          <p:spPr>
            <a:xfrm>
              <a:off x="2661016" y="3404640"/>
              <a:ext cx="1923417" cy="1429580"/>
            </a:xfrm>
            <a:prstGeom prst="wedgeEllipseCallout">
              <a:avLst>
                <a:gd name="adj1" fmla="val -36622"/>
                <a:gd name="adj2" fmla="val 64844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600" i="1" dirty="0"/>
                <a:t>Båda ekvationerna går att lösa. </a:t>
              </a:r>
            </a:p>
            <a:p>
              <a:pPr algn="ctr"/>
              <a:r>
                <a:rPr lang="sv-SE" sz="1600" i="1" dirty="0"/>
                <a:t>Tror jag</a:t>
              </a:r>
              <a:r>
                <a:rPr lang="is-IS" sz="1600" i="1" dirty="0"/>
                <a:t>…</a:t>
              </a:r>
              <a:endParaRPr lang="sv-SE" sz="1600" i="1" dirty="0"/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2441758" y="5253784"/>
              <a:ext cx="438516" cy="5232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</a:t>
              </a:r>
            </a:p>
          </p:txBody>
        </p:sp>
      </p:grpSp>
      <p:grpSp>
        <p:nvGrpSpPr>
          <p:cNvPr id="44" name="Grupp 43"/>
          <p:cNvGrpSpPr/>
          <p:nvPr/>
        </p:nvGrpSpPr>
        <p:grpSpPr>
          <a:xfrm>
            <a:off x="4364121" y="4033521"/>
            <a:ext cx="2872703" cy="2219963"/>
            <a:chOff x="4664937" y="3557040"/>
            <a:chExt cx="2662337" cy="2092552"/>
          </a:xfrm>
        </p:grpSpPr>
        <p:sp>
          <p:nvSpPr>
            <p:cNvPr id="19" name="Ellips 18"/>
            <p:cNvSpPr/>
            <p:nvPr/>
          </p:nvSpPr>
          <p:spPr>
            <a:xfrm>
              <a:off x="4664937" y="3557040"/>
              <a:ext cx="2443079" cy="1678420"/>
            </a:xfrm>
            <a:prstGeom prst="wedgeEllipseCallout">
              <a:avLst>
                <a:gd name="adj1" fmla="val 37115"/>
                <a:gd name="adj2" fmla="val 5256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600" i="1" dirty="0"/>
                <a:t>Nej, du har fel. A har ingen lösning, men B har det. Där kan x </a:t>
              </a:r>
              <a:r>
                <a:rPr lang="sv-SE" sz="1600" dirty="0"/>
                <a:t>vara noll.</a:t>
              </a:r>
              <a:r>
                <a:rPr lang="sv-SE" sz="1600" i="1" dirty="0"/>
                <a:t> </a:t>
              </a:r>
            </a:p>
          </p:txBody>
        </p:sp>
        <p:sp>
          <p:nvSpPr>
            <p:cNvPr id="38" name="textruta 37"/>
            <p:cNvSpPr txBox="1"/>
            <p:nvPr/>
          </p:nvSpPr>
          <p:spPr>
            <a:xfrm>
              <a:off x="6888758" y="5126372"/>
              <a:ext cx="438516" cy="5232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</a:t>
              </a:r>
            </a:p>
          </p:txBody>
        </p:sp>
      </p:grpSp>
      <p:grpSp>
        <p:nvGrpSpPr>
          <p:cNvPr id="45" name="Grupp 44"/>
          <p:cNvGrpSpPr/>
          <p:nvPr/>
        </p:nvGrpSpPr>
        <p:grpSpPr>
          <a:xfrm>
            <a:off x="6898640" y="3795976"/>
            <a:ext cx="1930400" cy="2425650"/>
            <a:chOff x="6898640" y="3594640"/>
            <a:chExt cx="1930400" cy="2425650"/>
          </a:xfrm>
        </p:grpSpPr>
        <p:sp>
          <p:nvSpPr>
            <p:cNvPr id="20" name="Ellips 19"/>
            <p:cNvSpPr/>
            <p:nvPr/>
          </p:nvSpPr>
          <p:spPr>
            <a:xfrm>
              <a:off x="6898640" y="3594640"/>
              <a:ext cx="1930400" cy="1404719"/>
            </a:xfrm>
            <a:prstGeom prst="wedgeEllipseCallout">
              <a:avLst>
                <a:gd name="adj1" fmla="val 20555"/>
                <a:gd name="adj2" fmla="val 78965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600" i="1" dirty="0"/>
                <a:t>Jo, A har en lösning. Där kan x </a:t>
              </a:r>
              <a:r>
                <a:rPr lang="sv-SE" sz="1600" dirty="0"/>
                <a:t>vara 11.</a:t>
              </a:r>
              <a:endParaRPr lang="sv-SE" sz="1600" i="1" dirty="0"/>
            </a:p>
          </p:txBody>
        </p:sp>
        <p:sp>
          <p:nvSpPr>
            <p:cNvPr id="39" name="textruta 38"/>
            <p:cNvSpPr txBox="1"/>
            <p:nvPr/>
          </p:nvSpPr>
          <p:spPr>
            <a:xfrm>
              <a:off x="8135444" y="5497070"/>
              <a:ext cx="438516" cy="5232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</a:t>
              </a:r>
            </a:p>
          </p:txBody>
        </p:sp>
      </p:grpSp>
      <p:grpSp>
        <p:nvGrpSpPr>
          <p:cNvPr id="53" name="Grupp 52"/>
          <p:cNvGrpSpPr/>
          <p:nvPr/>
        </p:nvGrpSpPr>
        <p:grpSpPr>
          <a:xfrm>
            <a:off x="3142881" y="971317"/>
            <a:ext cx="3452946" cy="461665"/>
            <a:chOff x="714231" y="941426"/>
            <a:chExt cx="3452946" cy="461665"/>
          </a:xfrm>
        </p:grpSpPr>
        <p:grpSp>
          <p:nvGrpSpPr>
            <p:cNvPr id="31" name="Grupp 30"/>
            <p:cNvGrpSpPr/>
            <p:nvPr/>
          </p:nvGrpSpPr>
          <p:grpSpPr>
            <a:xfrm>
              <a:off x="714231" y="941426"/>
              <a:ext cx="3452946" cy="461665"/>
              <a:chOff x="416811" y="740248"/>
              <a:chExt cx="3452946" cy="461665"/>
            </a:xfrm>
            <a:solidFill>
              <a:srgbClr val="FFFFFF"/>
            </a:solidFill>
          </p:grpSpPr>
          <p:sp>
            <p:nvSpPr>
              <p:cNvPr id="21" name="textruta 20"/>
              <p:cNvSpPr txBox="1"/>
              <p:nvPr/>
            </p:nvSpPr>
            <p:spPr>
              <a:xfrm>
                <a:off x="416811" y="801360"/>
                <a:ext cx="345294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sv-SE" dirty="0"/>
              </a:p>
            </p:txBody>
          </p:sp>
          <p:sp>
            <p:nvSpPr>
              <p:cNvPr id="25" name="textruta 51"/>
              <p:cNvSpPr txBox="1">
                <a:spLocks noChangeArrowheads="1"/>
              </p:cNvSpPr>
              <p:nvPr/>
            </p:nvSpPr>
            <p:spPr bwMode="auto">
              <a:xfrm>
                <a:off x="416811" y="740248"/>
                <a:ext cx="464329" cy="461665"/>
              </a:xfrm>
              <a:prstGeom prst="rect">
                <a:avLst/>
              </a:prstGeom>
              <a:ln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sv-SE" dirty="0"/>
                  <a:t>A</a:t>
                </a:r>
              </a:p>
            </p:txBody>
          </p:sp>
        </p:grpSp>
        <p:sp>
          <p:nvSpPr>
            <p:cNvPr id="52" name="Rektangel 51"/>
            <p:cNvSpPr/>
            <p:nvPr/>
          </p:nvSpPr>
          <p:spPr>
            <a:xfrm>
              <a:off x="1340930" y="941426"/>
              <a:ext cx="22645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400" dirty="0"/>
                <a:t>5</a:t>
              </a:r>
              <a:r>
                <a:rPr lang="sv-SE" sz="2400" i="1" dirty="0"/>
                <a:t>x </a:t>
              </a:r>
              <a:r>
                <a:rPr lang="sv-SE" sz="2400" dirty="0"/>
                <a:t>+ 10 = 5</a:t>
              </a:r>
              <a:r>
                <a:rPr lang="sv-SE" sz="2400" i="1" dirty="0"/>
                <a:t>x </a:t>
              </a:r>
              <a:r>
                <a:rPr lang="sv-SE" sz="2400" dirty="0"/>
                <a:t>– 10 </a:t>
              </a:r>
            </a:p>
          </p:txBody>
        </p:sp>
      </p:grpSp>
      <p:sp>
        <p:nvSpPr>
          <p:cNvPr id="55" name="textruta 54"/>
          <p:cNvSpPr txBox="1"/>
          <p:nvPr/>
        </p:nvSpPr>
        <p:spPr>
          <a:xfrm>
            <a:off x="2661016" y="140188"/>
            <a:ext cx="4442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Vems påstående stämmer?</a:t>
            </a:r>
          </a:p>
        </p:txBody>
      </p:sp>
      <p:grpSp>
        <p:nvGrpSpPr>
          <p:cNvPr id="40" name="Grupp 39"/>
          <p:cNvGrpSpPr/>
          <p:nvPr/>
        </p:nvGrpSpPr>
        <p:grpSpPr>
          <a:xfrm>
            <a:off x="3146619" y="2010898"/>
            <a:ext cx="3452946" cy="461665"/>
            <a:chOff x="714231" y="941426"/>
            <a:chExt cx="3452946" cy="461665"/>
          </a:xfrm>
        </p:grpSpPr>
        <p:grpSp>
          <p:nvGrpSpPr>
            <p:cNvPr id="41" name="Grupp 40"/>
            <p:cNvGrpSpPr/>
            <p:nvPr/>
          </p:nvGrpSpPr>
          <p:grpSpPr>
            <a:xfrm>
              <a:off x="714231" y="941426"/>
              <a:ext cx="3452946" cy="461665"/>
              <a:chOff x="416811" y="740248"/>
              <a:chExt cx="3452946" cy="461665"/>
            </a:xfrm>
            <a:solidFill>
              <a:srgbClr val="FFFFFF"/>
            </a:solidFill>
          </p:grpSpPr>
          <p:sp>
            <p:nvSpPr>
              <p:cNvPr id="47" name="textruta 46"/>
              <p:cNvSpPr txBox="1"/>
              <p:nvPr/>
            </p:nvSpPr>
            <p:spPr>
              <a:xfrm>
                <a:off x="416811" y="801360"/>
                <a:ext cx="3452946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sv-SE" dirty="0"/>
              </a:p>
            </p:txBody>
          </p:sp>
          <p:sp>
            <p:nvSpPr>
              <p:cNvPr id="48" name="textruta 51"/>
              <p:cNvSpPr txBox="1">
                <a:spLocks noChangeArrowheads="1"/>
              </p:cNvSpPr>
              <p:nvPr/>
            </p:nvSpPr>
            <p:spPr bwMode="auto">
              <a:xfrm>
                <a:off x="416811" y="740248"/>
                <a:ext cx="464329" cy="461665"/>
              </a:xfrm>
              <a:prstGeom prst="rect">
                <a:avLst/>
              </a:prstGeom>
              <a:ln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sv-SE" dirty="0"/>
                  <a:t>B</a:t>
                </a:r>
              </a:p>
            </p:txBody>
          </p:sp>
        </p:grpSp>
        <p:sp>
          <p:nvSpPr>
            <p:cNvPr id="46" name="Rektangel 45"/>
            <p:cNvSpPr/>
            <p:nvPr/>
          </p:nvSpPr>
          <p:spPr>
            <a:xfrm>
              <a:off x="1340930" y="941426"/>
              <a:ext cx="22645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400" dirty="0"/>
                <a:t>5</a:t>
              </a:r>
              <a:r>
                <a:rPr lang="sv-SE" sz="2400" i="1" dirty="0"/>
                <a:t>x </a:t>
              </a:r>
              <a:r>
                <a:rPr lang="sv-SE" sz="2400" dirty="0"/>
                <a:t>+ 10 = 4</a:t>
              </a:r>
              <a:r>
                <a:rPr lang="sv-SE" sz="2400" i="1" dirty="0"/>
                <a:t>x </a:t>
              </a:r>
              <a:r>
                <a:rPr lang="sv-SE" sz="2400" dirty="0"/>
                <a:t>+ 10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67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933397" y="1369455"/>
            <a:ext cx="6413288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dirty="0"/>
              <a:t>När herrlaget hade sin första hemmamatch tittade 220 vuxna och 130 ungdomar. Sammanlagt såldes biljetter för 20 850 kr.</a:t>
            </a:r>
          </a:p>
          <a:p>
            <a:endParaRPr lang="sv-SE" dirty="0"/>
          </a:p>
          <a:p>
            <a:r>
              <a:rPr lang="sv-SE" dirty="0"/>
              <a:t>Vad kostar en ungdomsbiljett om en vuxenbiljett kostar 80kr?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615673" y="177907"/>
            <a:ext cx="519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Värdera och redovisa – </a:t>
            </a:r>
            <a:r>
              <a:rPr lang="sv-SE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Almsjö</a:t>
            </a:r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 </a:t>
            </a:r>
            <a:r>
              <a:rPr lang="sv-SE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if</a:t>
            </a:r>
            <a:endParaRPr lang="sv-S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cs typeface="Chalkboard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21" y="1369455"/>
            <a:ext cx="384225" cy="42081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trans="39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26637" y="3117393"/>
            <a:ext cx="3591196" cy="208875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5747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2441941" y="142240"/>
            <a:ext cx="460909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– Vilken lösning är bäst?</a:t>
            </a:r>
          </a:p>
          <a:p>
            <a:r>
              <a:rPr lang="sv-SE" dirty="0"/>
              <a:t>– Vilka brister ser du i de andra lösningarna?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43" y="1241290"/>
            <a:ext cx="2702022" cy="2201261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444" y="4232739"/>
            <a:ext cx="2354810" cy="1790524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8576" y="1241291"/>
            <a:ext cx="3220588" cy="2472370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8576" y="4232737"/>
            <a:ext cx="3077716" cy="2180483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169162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2828940" y="2096676"/>
            <a:ext cx="332626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– Vem har löst uppgiften korrekt?</a:t>
            </a:r>
          </a:p>
          <a:p>
            <a:r>
              <a:rPr lang="sv-SE" dirty="0"/>
              <a:t>– Vilka fel har de andra gjort? 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147810" y="1046701"/>
            <a:ext cx="4788175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Förenkla uttrycket    </a:t>
            </a:r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411977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sv-SE" sz="2400" b="1" i="1" dirty="0">
                <a:solidFill>
                  <a:srgbClr val="41197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 – y – x </a:t>
            </a:r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411977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+ </a:t>
            </a:r>
            <a:r>
              <a:rPr lang="de-D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411977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sv-SE" sz="2400" b="1" i="1" dirty="0">
                <a:solidFill>
                  <a:srgbClr val="41197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r>
              <a:rPr lang="de-D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411977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sv-S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411977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71063" y="601853"/>
            <a:ext cx="1264920" cy="1295772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2661016" y="140188"/>
            <a:ext cx="4442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Vems metod är korrekt?</a:t>
            </a: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237" y="2962467"/>
            <a:ext cx="2226481" cy="1612004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4649" y="2962467"/>
            <a:ext cx="2014724" cy="1723232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6237" y="4929066"/>
            <a:ext cx="2293396" cy="1632311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4648" y="4929066"/>
            <a:ext cx="2246142" cy="1688767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10568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195377" y="924828"/>
            <a:ext cx="4910115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Lisa samlar på enkronor och femkronor. Hon har tre gånger så många enkronor som femkronor. Sammanlagt är mynten värda 536 kr.</a:t>
            </a:r>
          </a:p>
          <a:p>
            <a:endParaRPr lang="sv-SE" dirty="0"/>
          </a:p>
          <a:p>
            <a:r>
              <a:rPr lang="sv-SE" dirty="0"/>
              <a:t>Hur många mynt har Lisa av vardera slaget?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286066" y="154250"/>
            <a:ext cx="4735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Fyrfältsproblem – samla mynt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6706200" y="1950979"/>
            <a:ext cx="2056131" cy="1363304"/>
          </a:xfrm>
          <a:prstGeom prst="ellipse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565" y="3314283"/>
            <a:ext cx="5629173" cy="325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8892"/>
            <a:ext cx="9156697" cy="5322432"/>
          </a:xfrm>
          <a:prstGeom prst="rect">
            <a:avLst/>
          </a:prstGeom>
          <a:ln w="19050" cmpd="sng">
            <a:solidFill>
              <a:srgbClr val="660066"/>
            </a:solidFill>
          </a:ln>
        </p:spPr>
      </p:pic>
      <p:sp>
        <p:nvSpPr>
          <p:cNvPr id="9" name="Rektangel 8"/>
          <p:cNvSpPr/>
          <p:nvPr/>
        </p:nvSpPr>
        <p:spPr>
          <a:xfrm>
            <a:off x="4673600" y="3474720"/>
            <a:ext cx="4101690" cy="20523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400" dirty="0"/>
          </a:p>
          <a:p>
            <a:endParaRPr lang="sv-SE" sz="1400" dirty="0"/>
          </a:p>
          <a:p>
            <a:endParaRPr lang="sv-SE" sz="1000" dirty="0"/>
          </a:p>
          <a:p>
            <a:endParaRPr lang="sv-SE" sz="1050" i="1" dirty="0"/>
          </a:p>
          <a:p>
            <a:endParaRPr lang="sv-SE" sz="1000" dirty="0"/>
          </a:p>
          <a:p>
            <a:r>
              <a:rPr lang="sv-SE" sz="1400" dirty="0"/>
              <a:t>			</a:t>
            </a:r>
          </a:p>
          <a:p>
            <a:endParaRPr lang="sv-SE" sz="1400" dirty="0"/>
          </a:p>
          <a:p>
            <a:endParaRPr lang="sv-SE" sz="1400" dirty="0"/>
          </a:p>
        </p:txBody>
      </p:sp>
      <p:sp>
        <p:nvSpPr>
          <p:cNvPr id="6" name="Rektangel 5"/>
          <p:cNvSpPr/>
          <p:nvPr/>
        </p:nvSpPr>
        <p:spPr>
          <a:xfrm>
            <a:off x="589280" y="1290320"/>
            <a:ext cx="3972560" cy="20523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600" dirty="0"/>
          </a:p>
        </p:txBody>
      </p:sp>
      <p:sp>
        <p:nvSpPr>
          <p:cNvPr id="3" name="Rektangel 2"/>
          <p:cNvSpPr/>
          <p:nvPr/>
        </p:nvSpPr>
        <p:spPr>
          <a:xfrm>
            <a:off x="4690970" y="1296066"/>
            <a:ext cx="4084320" cy="20523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600" dirty="0"/>
          </a:p>
        </p:txBody>
      </p:sp>
      <p:sp>
        <p:nvSpPr>
          <p:cNvPr id="22" name="Rektangel 21"/>
          <p:cNvSpPr/>
          <p:nvPr/>
        </p:nvSpPr>
        <p:spPr>
          <a:xfrm>
            <a:off x="589280" y="3474720"/>
            <a:ext cx="3972560" cy="20523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v-SE" sz="1600" dirty="0"/>
          </a:p>
        </p:txBody>
      </p:sp>
      <p:sp>
        <p:nvSpPr>
          <p:cNvPr id="27" name="Rektangel 26"/>
          <p:cNvSpPr/>
          <p:nvPr/>
        </p:nvSpPr>
        <p:spPr>
          <a:xfrm>
            <a:off x="525459" y="3802141"/>
            <a:ext cx="43206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Antag det är  </a:t>
            </a:r>
            <a:r>
              <a:rPr lang="sv-SE" sz="1400" i="1" dirty="0"/>
              <a:t>x </a:t>
            </a:r>
            <a:r>
              <a:rPr lang="sv-SE" sz="1400" dirty="0" err="1"/>
              <a:t>st</a:t>
            </a:r>
            <a:r>
              <a:rPr lang="sv-SE" sz="1400" dirty="0"/>
              <a:t>   5-kr som är värda 5</a:t>
            </a:r>
            <a:r>
              <a:rPr lang="sv-SE" sz="1400" i="1" dirty="0"/>
              <a:t>x </a:t>
            </a:r>
            <a:r>
              <a:rPr lang="sv-SE" sz="1400" dirty="0"/>
              <a:t>kr tillsammans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625" y="1344050"/>
            <a:ext cx="1532400" cy="188604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967152" y="1691319"/>
            <a:ext cx="32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800000"/>
                </a:solidFill>
              </a:rPr>
              <a:t>40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dirty="0"/>
              <a:t> </a:t>
            </a:r>
            <a:r>
              <a:rPr lang="sv-SE" sz="1400" b="1" dirty="0"/>
              <a:t>5-kr </a:t>
            </a:r>
            <a:r>
              <a:rPr lang="sv-SE" sz="1400" dirty="0"/>
              <a:t>+ </a:t>
            </a:r>
            <a:r>
              <a:rPr lang="sv-SE" sz="1400" b="1" dirty="0">
                <a:solidFill>
                  <a:srgbClr val="800000"/>
                </a:solidFill>
              </a:rPr>
              <a:t>120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dirty="0"/>
              <a:t> </a:t>
            </a:r>
            <a:r>
              <a:rPr lang="sv-SE" sz="1400" b="1" dirty="0"/>
              <a:t>1-kr</a:t>
            </a:r>
            <a:r>
              <a:rPr lang="sv-SE" sz="1400" dirty="0"/>
              <a:t> = 320 kr     För lite 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967152" y="1938670"/>
            <a:ext cx="3226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800000"/>
                </a:solidFill>
              </a:rPr>
              <a:t>60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dirty="0"/>
              <a:t> </a:t>
            </a:r>
            <a:r>
              <a:rPr lang="sv-SE" sz="1400" b="1" dirty="0"/>
              <a:t>5-kr </a:t>
            </a:r>
            <a:r>
              <a:rPr lang="sv-SE" sz="1400" dirty="0"/>
              <a:t>+ </a:t>
            </a:r>
            <a:r>
              <a:rPr lang="sv-SE" sz="1400" b="1" dirty="0">
                <a:solidFill>
                  <a:srgbClr val="800000"/>
                </a:solidFill>
              </a:rPr>
              <a:t>180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dirty="0"/>
              <a:t> </a:t>
            </a:r>
            <a:r>
              <a:rPr lang="sv-SE" sz="1400" b="1" dirty="0"/>
              <a:t>1-kr</a:t>
            </a:r>
            <a:r>
              <a:rPr lang="sv-SE" sz="1400" dirty="0"/>
              <a:t> = 480 kr     För lite 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941896" y="2173477"/>
            <a:ext cx="3499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800000"/>
                </a:solidFill>
              </a:rPr>
              <a:t>70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dirty="0"/>
              <a:t> </a:t>
            </a:r>
            <a:r>
              <a:rPr lang="sv-SE" sz="1400" b="1" dirty="0"/>
              <a:t>5-kr </a:t>
            </a:r>
            <a:r>
              <a:rPr lang="sv-SE" sz="1400" dirty="0"/>
              <a:t>+ </a:t>
            </a:r>
            <a:r>
              <a:rPr lang="sv-SE" sz="1400" b="1" dirty="0">
                <a:solidFill>
                  <a:srgbClr val="800000"/>
                </a:solidFill>
              </a:rPr>
              <a:t>210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b="1" dirty="0">
                <a:solidFill>
                  <a:srgbClr val="800000"/>
                </a:solidFill>
              </a:rPr>
              <a:t> </a:t>
            </a:r>
            <a:r>
              <a:rPr lang="sv-SE" sz="1400" dirty="0"/>
              <a:t> </a:t>
            </a:r>
            <a:r>
              <a:rPr lang="sv-SE" sz="1400" b="1" dirty="0"/>
              <a:t>1-kr</a:t>
            </a:r>
            <a:r>
              <a:rPr lang="sv-SE" sz="1400" dirty="0"/>
              <a:t> = 560 kr     För mycket 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984381" y="2433655"/>
            <a:ext cx="3325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800000"/>
                </a:solidFill>
              </a:rPr>
              <a:t>67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dirty="0"/>
              <a:t> </a:t>
            </a:r>
            <a:r>
              <a:rPr lang="sv-SE" sz="1400" b="1" dirty="0"/>
              <a:t>5-kr </a:t>
            </a:r>
            <a:r>
              <a:rPr lang="sv-SE" sz="1400" dirty="0"/>
              <a:t>+ </a:t>
            </a:r>
            <a:r>
              <a:rPr lang="sv-SE" sz="1400" b="1" dirty="0">
                <a:solidFill>
                  <a:srgbClr val="800000"/>
                </a:solidFill>
              </a:rPr>
              <a:t>201 </a:t>
            </a:r>
            <a:r>
              <a:rPr lang="sv-SE" sz="1400" b="1" dirty="0" err="1">
                <a:solidFill>
                  <a:srgbClr val="800000"/>
                </a:solidFill>
              </a:rPr>
              <a:t>st</a:t>
            </a:r>
            <a:r>
              <a:rPr lang="sv-SE" sz="1400" dirty="0"/>
              <a:t> </a:t>
            </a:r>
            <a:r>
              <a:rPr lang="sv-SE" sz="1400" b="1" dirty="0"/>
              <a:t>1-kr</a:t>
            </a:r>
            <a:r>
              <a:rPr lang="sv-SE" sz="1400" dirty="0"/>
              <a:t> = 536 kr     Stämmer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350" y="1347505"/>
            <a:ext cx="831115" cy="156814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5374" y="1859074"/>
            <a:ext cx="1074041" cy="603156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6625" y="3602761"/>
            <a:ext cx="1585554" cy="177028"/>
          </a:xfrm>
          <a:prstGeom prst="rect">
            <a:avLst/>
          </a:prstGeom>
        </p:spPr>
      </p:pic>
      <p:sp>
        <p:nvSpPr>
          <p:cNvPr id="39" name="Rektangel 38"/>
          <p:cNvSpPr/>
          <p:nvPr/>
        </p:nvSpPr>
        <p:spPr>
          <a:xfrm>
            <a:off x="650405" y="4027180"/>
            <a:ext cx="43206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Då är  det 3</a:t>
            </a:r>
            <a:r>
              <a:rPr lang="sv-SE" sz="1400" i="1" dirty="0"/>
              <a:t>x </a:t>
            </a:r>
            <a:r>
              <a:rPr lang="sv-SE" sz="1400" dirty="0" err="1"/>
              <a:t>st</a:t>
            </a:r>
            <a:r>
              <a:rPr lang="sv-SE" sz="1400" dirty="0"/>
              <a:t>   1-kr som är värda 3</a:t>
            </a:r>
            <a:r>
              <a:rPr lang="sv-SE" sz="1400" i="1" dirty="0"/>
              <a:t>x </a:t>
            </a:r>
            <a:r>
              <a:rPr lang="sv-SE" sz="1400" dirty="0"/>
              <a:t>kr tillsammans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1772718" y="4353134"/>
            <a:ext cx="1911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Bradley Hand Bold"/>
                <a:cs typeface="Bradley Hand Bold"/>
              </a:rPr>
              <a:t>5X + 3x = 536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2226836" y="4586476"/>
            <a:ext cx="1911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Bradley Hand Bold"/>
                <a:cs typeface="Bradley Hand Bold"/>
              </a:rPr>
              <a:t>8x = 536</a:t>
            </a:r>
          </a:p>
        </p:txBody>
      </p:sp>
      <p:grpSp>
        <p:nvGrpSpPr>
          <p:cNvPr id="42" name="Grupp 41"/>
          <p:cNvGrpSpPr/>
          <p:nvPr/>
        </p:nvGrpSpPr>
        <p:grpSpPr>
          <a:xfrm>
            <a:off x="2061971" y="4770939"/>
            <a:ext cx="1146133" cy="481203"/>
            <a:chOff x="5280987" y="3630991"/>
            <a:chExt cx="1146133" cy="481203"/>
          </a:xfrm>
        </p:grpSpPr>
        <p:grpSp>
          <p:nvGrpSpPr>
            <p:cNvPr id="43" name="Grupp 42"/>
            <p:cNvGrpSpPr/>
            <p:nvPr/>
          </p:nvGrpSpPr>
          <p:grpSpPr>
            <a:xfrm>
              <a:off x="5280987" y="3630991"/>
              <a:ext cx="675757" cy="481203"/>
              <a:chOff x="1134553" y="2985429"/>
              <a:chExt cx="675757" cy="481203"/>
            </a:xfrm>
          </p:grpSpPr>
          <p:grpSp>
            <p:nvGrpSpPr>
              <p:cNvPr id="48" name="Grupp 47"/>
              <p:cNvGrpSpPr>
                <a:grpSpLocks/>
              </p:cNvGrpSpPr>
              <p:nvPr/>
            </p:nvGrpSpPr>
            <p:grpSpPr bwMode="auto">
              <a:xfrm>
                <a:off x="1134553" y="2985429"/>
                <a:ext cx="423468" cy="481203"/>
                <a:chOff x="3860090" y="1923743"/>
                <a:chExt cx="423468" cy="481338"/>
              </a:xfrm>
            </p:grpSpPr>
            <p:sp>
              <p:nvSpPr>
                <p:cNvPr id="50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85292" y="1923743"/>
                  <a:ext cx="389850" cy="3078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400" dirty="0">
                      <a:latin typeface="Bradley Hand Bold"/>
                      <a:cs typeface="Bradley Hand Bold"/>
                    </a:rPr>
                    <a:t>8x</a:t>
                  </a:r>
                </a:p>
              </p:txBody>
            </p:sp>
            <p:sp>
              <p:nvSpPr>
                <p:cNvPr id="51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60090" y="2097218"/>
                  <a:ext cx="331882" cy="307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400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sz="1400" b="1" dirty="0">
                      <a:solidFill>
                        <a:srgbClr val="800000"/>
                      </a:solidFill>
                      <a:latin typeface="Bradley Hand Bold"/>
                      <a:cs typeface="Bradley Hand Bold"/>
                    </a:rPr>
                    <a:t>8</a:t>
                  </a:r>
                </a:p>
              </p:txBody>
            </p:sp>
            <p:cxnSp>
              <p:nvCxnSpPr>
                <p:cNvPr id="52" name="Rak 51"/>
                <p:cNvCxnSpPr/>
                <p:nvPr/>
              </p:nvCxnSpPr>
              <p:spPr>
                <a:xfrm>
                  <a:off x="3864458" y="2203748"/>
                  <a:ext cx="41910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ruta 48"/>
              <p:cNvSpPr txBox="1"/>
              <p:nvPr/>
            </p:nvSpPr>
            <p:spPr>
              <a:xfrm>
                <a:off x="1523223" y="3094919"/>
                <a:ext cx="2870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400" dirty="0">
                    <a:latin typeface="Bradley Hand Bold"/>
                    <a:cs typeface="Bradley Hand Bold"/>
                  </a:rPr>
                  <a:t>=</a:t>
                </a:r>
              </a:p>
            </p:txBody>
          </p:sp>
        </p:grpSp>
        <p:grpSp>
          <p:nvGrpSpPr>
            <p:cNvPr id="44" name="Grupp 43"/>
            <p:cNvGrpSpPr>
              <a:grpSpLocks/>
            </p:cNvGrpSpPr>
            <p:nvPr/>
          </p:nvGrpSpPr>
          <p:grpSpPr bwMode="auto">
            <a:xfrm>
              <a:off x="5910675" y="3630993"/>
              <a:ext cx="516445" cy="477231"/>
              <a:chOff x="3776505" y="1934693"/>
              <a:chExt cx="516445" cy="477364"/>
            </a:xfrm>
          </p:grpSpPr>
          <p:sp>
            <p:nvSpPr>
              <p:cNvPr id="45" name="textruta 44"/>
              <p:cNvSpPr txBox="1">
                <a:spLocks noChangeArrowheads="1"/>
              </p:cNvSpPr>
              <p:nvPr/>
            </p:nvSpPr>
            <p:spPr bwMode="auto">
              <a:xfrm>
                <a:off x="3776505" y="1934693"/>
                <a:ext cx="516445" cy="307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400" dirty="0">
                    <a:latin typeface="Bradley Hand Bold"/>
                    <a:cs typeface="Bradley Hand Bold"/>
                  </a:rPr>
                  <a:t>536</a:t>
                </a:r>
              </a:p>
            </p:txBody>
          </p:sp>
          <p:sp>
            <p:nvSpPr>
              <p:cNvPr id="46" name="textruta 45"/>
              <p:cNvSpPr txBox="1">
                <a:spLocks noChangeArrowheads="1"/>
              </p:cNvSpPr>
              <p:nvPr/>
            </p:nvSpPr>
            <p:spPr bwMode="auto">
              <a:xfrm>
                <a:off x="3842170" y="2104194"/>
                <a:ext cx="331882" cy="307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400" dirty="0">
                    <a:latin typeface="Bradley Hand Bold"/>
                    <a:cs typeface="Bradley Hand Bold"/>
                  </a:rPr>
                  <a:t> </a:t>
                </a:r>
                <a:r>
                  <a:rPr lang="sv-SE" sz="1400" b="1" dirty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8</a:t>
                </a:r>
              </a:p>
            </p:txBody>
          </p:sp>
          <p:cxnSp>
            <p:nvCxnSpPr>
              <p:cNvPr id="47" name="Rak 46"/>
              <p:cNvCxnSpPr/>
              <p:nvPr/>
            </p:nvCxnSpPr>
            <p:spPr>
              <a:xfrm>
                <a:off x="3864458" y="2203748"/>
                <a:ext cx="34856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textruta 52"/>
          <p:cNvSpPr txBox="1"/>
          <p:nvPr/>
        </p:nvSpPr>
        <p:spPr>
          <a:xfrm>
            <a:off x="2285783" y="5188206"/>
            <a:ext cx="81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Bradley Hand Bold"/>
                <a:cs typeface="Bradley Hand Bold"/>
              </a:rPr>
              <a:t>x = 67</a:t>
            </a:r>
          </a:p>
        </p:txBody>
      </p:sp>
      <p:pic>
        <p:nvPicPr>
          <p:cNvPr id="64" name="Bildobjekt 6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1432" y="3602761"/>
            <a:ext cx="1314721" cy="181341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4702511" y="1661967"/>
            <a:ext cx="33546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Rita en grupp med 4 mynt som bilden visar.</a:t>
            </a:r>
          </a:p>
        </p:txBody>
      </p:sp>
      <p:sp>
        <p:nvSpPr>
          <p:cNvPr id="5" name="Rektangel 4"/>
          <p:cNvSpPr/>
          <p:nvPr/>
        </p:nvSpPr>
        <p:spPr>
          <a:xfrm>
            <a:off x="4760237" y="2019588"/>
            <a:ext cx="19159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Varje grupp är värd </a:t>
            </a:r>
            <a:r>
              <a:rPr lang="sv-SE" sz="1400" b="1" dirty="0">
                <a:solidFill>
                  <a:srgbClr val="800000"/>
                </a:solidFill>
              </a:rPr>
              <a:t>8</a:t>
            </a:r>
            <a:r>
              <a:rPr lang="sv-SE" sz="1400" dirty="0"/>
              <a:t> kr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4902546" y="2364482"/>
            <a:ext cx="2730055" cy="504057"/>
            <a:chOff x="125452" y="2764"/>
            <a:chExt cx="2730055" cy="504057"/>
          </a:xfrm>
        </p:grpSpPr>
        <p:grpSp>
          <p:nvGrpSpPr>
            <p:cNvPr id="26" name="Grupp 25"/>
            <p:cNvGrpSpPr/>
            <p:nvPr/>
          </p:nvGrpSpPr>
          <p:grpSpPr>
            <a:xfrm>
              <a:off x="986996" y="2764"/>
              <a:ext cx="1868511" cy="504057"/>
              <a:chOff x="5251141" y="3634624"/>
              <a:chExt cx="1868511" cy="504057"/>
            </a:xfrm>
          </p:grpSpPr>
          <p:grpSp>
            <p:nvGrpSpPr>
              <p:cNvPr id="28" name="Grupp 27"/>
              <p:cNvGrpSpPr/>
              <p:nvPr/>
            </p:nvGrpSpPr>
            <p:grpSpPr>
              <a:xfrm>
                <a:off x="5251141" y="3634624"/>
                <a:ext cx="740401" cy="504057"/>
                <a:chOff x="1104707" y="2989062"/>
                <a:chExt cx="740401" cy="504057"/>
              </a:xfrm>
            </p:grpSpPr>
            <p:grpSp>
              <p:nvGrpSpPr>
                <p:cNvPr id="34" name="Grupp 33"/>
                <p:cNvGrpSpPr>
                  <a:grpSpLocks/>
                </p:cNvGrpSpPr>
                <p:nvPr/>
              </p:nvGrpSpPr>
              <p:grpSpPr bwMode="auto">
                <a:xfrm>
                  <a:off x="1104707" y="2989062"/>
                  <a:ext cx="457652" cy="504057"/>
                  <a:chOff x="3830244" y="1927380"/>
                  <a:chExt cx="457652" cy="504199"/>
                </a:xfrm>
              </p:grpSpPr>
              <p:sp>
                <p:nvSpPr>
                  <p:cNvPr id="36" name="textruta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0244" y="1927380"/>
                    <a:ext cx="457652" cy="3078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400" dirty="0">
                        <a:latin typeface="+mn-lt"/>
                        <a:cs typeface="Bradley Hand Bold"/>
                      </a:rPr>
                      <a:t>536</a:t>
                    </a:r>
                  </a:p>
                </p:txBody>
              </p:sp>
              <p:sp>
                <p:nvSpPr>
                  <p:cNvPr id="37" name="textruta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8" y="2123716"/>
                    <a:ext cx="316250" cy="307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400" dirty="0">
                        <a:latin typeface="+mn-lt"/>
                        <a:cs typeface="Bradley Hand Bold"/>
                      </a:rPr>
                      <a:t> </a:t>
                    </a:r>
                    <a:r>
                      <a:rPr lang="sv-SE" sz="1400" b="1" dirty="0">
                        <a:solidFill>
                          <a:srgbClr val="800000"/>
                        </a:solidFill>
                        <a:latin typeface="+mn-lt"/>
                        <a:cs typeface="Bradley Hand Bold"/>
                      </a:rPr>
                      <a:t>8</a:t>
                    </a:r>
                  </a:p>
                </p:txBody>
              </p:sp>
              <p:cxnSp>
                <p:nvCxnSpPr>
                  <p:cNvPr id="38" name="Rak 37"/>
                  <p:cNvCxnSpPr/>
                  <p:nvPr/>
                </p:nvCxnSpPr>
                <p:spPr>
                  <a:xfrm>
                    <a:off x="3864458" y="2203748"/>
                    <a:ext cx="419100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textruta 34"/>
                <p:cNvSpPr txBox="1"/>
                <p:nvPr/>
              </p:nvSpPr>
              <p:spPr>
                <a:xfrm>
                  <a:off x="1558021" y="3085015"/>
                  <a:ext cx="28708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1400" dirty="0">
                      <a:latin typeface="Bradley Hand Bold"/>
                      <a:cs typeface="Bradley Hand Bold"/>
                    </a:rPr>
                    <a:t>=</a:t>
                  </a:r>
                </a:p>
              </p:txBody>
            </p:sp>
          </p:grpSp>
          <p:sp>
            <p:nvSpPr>
              <p:cNvPr id="31" name="textruta 30"/>
              <p:cNvSpPr txBox="1">
                <a:spLocks noChangeArrowheads="1"/>
              </p:cNvSpPr>
              <p:nvPr/>
            </p:nvSpPr>
            <p:spPr bwMode="auto">
              <a:xfrm>
                <a:off x="5959459" y="3730577"/>
                <a:ext cx="116019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400" dirty="0">
                    <a:latin typeface="+mn-lt"/>
                    <a:cs typeface="Bradley Hand Bold"/>
                  </a:rPr>
                  <a:t>67 </a:t>
                </a:r>
                <a:r>
                  <a:rPr lang="sv-SE" sz="1400" dirty="0" err="1">
                    <a:latin typeface="+mn-lt"/>
                    <a:cs typeface="Bradley Hand Bold"/>
                  </a:rPr>
                  <a:t>st</a:t>
                </a:r>
                <a:r>
                  <a:rPr lang="sv-SE" sz="1400" dirty="0">
                    <a:latin typeface="+mn-lt"/>
                    <a:cs typeface="Bradley Hand Bold"/>
                  </a:rPr>
                  <a:t> grupper</a:t>
                </a:r>
              </a:p>
            </p:txBody>
          </p:sp>
        </p:grpSp>
        <p:sp>
          <p:nvSpPr>
            <p:cNvPr id="8" name="Rektangel 7"/>
            <p:cNvSpPr/>
            <p:nvPr/>
          </p:nvSpPr>
          <p:spPr>
            <a:xfrm>
              <a:off x="125452" y="118242"/>
              <a:ext cx="9454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/>
                <a:t>Det blir då </a:t>
              </a:r>
            </a:p>
          </p:txBody>
        </p:sp>
      </p:grpSp>
      <p:sp>
        <p:nvSpPr>
          <p:cNvPr id="12" name="Rektangel 11"/>
          <p:cNvSpPr/>
          <p:nvPr/>
        </p:nvSpPr>
        <p:spPr>
          <a:xfrm>
            <a:off x="4841448" y="2923895"/>
            <a:ext cx="36693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Alltså finns det 67 femkronor och 201 enkronor.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5262071" y="3873291"/>
            <a:ext cx="27950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/>
              <a:t>Kan till exempel vara </a:t>
            </a:r>
            <a:r>
              <a:rPr lang="sv-SE" sz="1400" i="1" dirty="0"/>
              <a:t>Tänka logiskt.</a:t>
            </a:r>
            <a:endParaRPr lang="sv-SE" sz="1400" dirty="0"/>
          </a:p>
        </p:txBody>
      </p:sp>
      <p:sp>
        <p:nvSpPr>
          <p:cNvPr id="14" name="Rektangel 13"/>
          <p:cNvSpPr/>
          <p:nvPr/>
        </p:nvSpPr>
        <p:spPr>
          <a:xfrm>
            <a:off x="4833586" y="418106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dirty="0"/>
              <a:t>Eftersom det är tre gånger så många 1-kr som 5-kr </a:t>
            </a:r>
          </a:p>
          <a:p>
            <a:r>
              <a:rPr lang="sv-SE" sz="1400" dirty="0"/>
              <a:t>kan man tänka ”Hur många </a:t>
            </a:r>
            <a:r>
              <a:rPr lang="sv-SE" sz="1400" b="1" dirty="0">
                <a:solidFill>
                  <a:srgbClr val="800000"/>
                </a:solidFill>
              </a:rPr>
              <a:t>8-kr </a:t>
            </a:r>
            <a:r>
              <a:rPr lang="sv-SE" sz="1400" dirty="0"/>
              <a:t>är det?”</a:t>
            </a:r>
          </a:p>
        </p:txBody>
      </p:sp>
      <p:grpSp>
        <p:nvGrpSpPr>
          <p:cNvPr id="20" name="Grupp 19"/>
          <p:cNvGrpSpPr/>
          <p:nvPr/>
        </p:nvGrpSpPr>
        <p:grpSpPr>
          <a:xfrm>
            <a:off x="5339505" y="4684149"/>
            <a:ext cx="1949690" cy="504057"/>
            <a:chOff x="-10231" y="20018"/>
            <a:chExt cx="1949690" cy="504057"/>
          </a:xfrm>
        </p:grpSpPr>
        <p:grpSp>
          <p:nvGrpSpPr>
            <p:cNvPr id="56" name="Grupp 55"/>
            <p:cNvGrpSpPr/>
            <p:nvPr/>
          </p:nvGrpSpPr>
          <p:grpSpPr>
            <a:xfrm>
              <a:off x="816051" y="20018"/>
              <a:ext cx="1123408" cy="504057"/>
              <a:chOff x="5251141" y="3634624"/>
              <a:chExt cx="1123408" cy="504057"/>
            </a:xfrm>
          </p:grpSpPr>
          <p:grpSp>
            <p:nvGrpSpPr>
              <p:cNvPr id="57" name="Grupp 56"/>
              <p:cNvGrpSpPr/>
              <p:nvPr/>
            </p:nvGrpSpPr>
            <p:grpSpPr>
              <a:xfrm>
                <a:off x="5251141" y="3634624"/>
                <a:ext cx="663256" cy="504057"/>
                <a:chOff x="1104707" y="2989062"/>
                <a:chExt cx="663256" cy="504057"/>
              </a:xfrm>
            </p:grpSpPr>
            <p:grpSp>
              <p:nvGrpSpPr>
                <p:cNvPr id="59" name="Grupp 58"/>
                <p:cNvGrpSpPr>
                  <a:grpSpLocks/>
                </p:cNvGrpSpPr>
                <p:nvPr/>
              </p:nvGrpSpPr>
              <p:grpSpPr bwMode="auto">
                <a:xfrm>
                  <a:off x="1104707" y="2989062"/>
                  <a:ext cx="457652" cy="504057"/>
                  <a:chOff x="3830244" y="1927380"/>
                  <a:chExt cx="457652" cy="504199"/>
                </a:xfrm>
              </p:grpSpPr>
              <p:sp>
                <p:nvSpPr>
                  <p:cNvPr id="61" name="textruta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0244" y="1927380"/>
                    <a:ext cx="457652" cy="3078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400" dirty="0">
                        <a:latin typeface="+mn-lt"/>
                        <a:cs typeface="Bradley Hand Bold"/>
                      </a:rPr>
                      <a:t>536</a:t>
                    </a:r>
                  </a:p>
                </p:txBody>
              </p:sp>
              <p:sp>
                <p:nvSpPr>
                  <p:cNvPr id="62" name="textruta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4458" y="2123716"/>
                    <a:ext cx="316250" cy="3078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400" dirty="0">
                        <a:latin typeface="+mn-lt"/>
                        <a:cs typeface="Bradley Hand Bold"/>
                      </a:rPr>
                      <a:t> </a:t>
                    </a:r>
                    <a:r>
                      <a:rPr lang="sv-SE" sz="1400" b="1" dirty="0">
                        <a:solidFill>
                          <a:srgbClr val="800000"/>
                        </a:solidFill>
                        <a:latin typeface="+mn-lt"/>
                        <a:cs typeface="Bradley Hand Bold"/>
                      </a:rPr>
                      <a:t>8</a:t>
                    </a:r>
                  </a:p>
                </p:txBody>
              </p:sp>
              <p:cxnSp>
                <p:nvCxnSpPr>
                  <p:cNvPr id="63" name="Rak 62"/>
                  <p:cNvCxnSpPr/>
                  <p:nvPr/>
                </p:nvCxnSpPr>
                <p:spPr>
                  <a:xfrm>
                    <a:off x="3864458" y="2203748"/>
                    <a:ext cx="419100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ruta 59"/>
                <p:cNvSpPr txBox="1"/>
                <p:nvPr/>
              </p:nvSpPr>
              <p:spPr>
                <a:xfrm>
                  <a:off x="1494521" y="3099595"/>
                  <a:ext cx="273442" cy="3114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1400" dirty="0">
                      <a:latin typeface="Bradley Hand Bold"/>
                      <a:cs typeface="Bradley Hand Bold"/>
                    </a:rPr>
                    <a:t>=</a:t>
                  </a:r>
                </a:p>
              </p:txBody>
            </p:sp>
          </p:grpSp>
          <p:sp>
            <p:nvSpPr>
              <p:cNvPr id="58" name="textruta 57"/>
              <p:cNvSpPr txBox="1">
                <a:spLocks noChangeArrowheads="1"/>
              </p:cNvSpPr>
              <p:nvPr/>
            </p:nvSpPr>
            <p:spPr bwMode="auto">
              <a:xfrm>
                <a:off x="5836947" y="3740824"/>
                <a:ext cx="5376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400" dirty="0">
                    <a:latin typeface="+mn-lt"/>
                    <a:cs typeface="Bradley Hand Bold"/>
                  </a:rPr>
                  <a:t>67 </a:t>
                </a:r>
                <a:r>
                  <a:rPr lang="sv-SE" sz="1400" dirty="0" err="1">
                    <a:latin typeface="+mn-lt"/>
                    <a:cs typeface="Bradley Hand Bold"/>
                  </a:rPr>
                  <a:t>st</a:t>
                </a:r>
                <a:endParaRPr lang="sv-SE" sz="1400" dirty="0">
                  <a:latin typeface="+mn-lt"/>
                  <a:cs typeface="Bradley Hand Bold"/>
                </a:endParaRPr>
              </a:p>
            </p:txBody>
          </p:sp>
        </p:grpSp>
        <p:sp>
          <p:nvSpPr>
            <p:cNvPr id="19" name="Rektangel 18"/>
            <p:cNvSpPr/>
            <p:nvPr/>
          </p:nvSpPr>
          <p:spPr>
            <a:xfrm>
              <a:off x="-10231" y="117081"/>
              <a:ext cx="8581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dirty="0"/>
                <a:t>Jo det är:</a:t>
              </a:r>
            </a:p>
          </p:txBody>
        </p:sp>
      </p:grpSp>
      <p:sp>
        <p:nvSpPr>
          <p:cNvPr id="24" name="Rektangel 23"/>
          <p:cNvSpPr/>
          <p:nvPr/>
        </p:nvSpPr>
        <p:spPr>
          <a:xfrm>
            <a:off x="4760237" y="518820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dirty="0"/>
              <a:t>Det finns 67 femkronor och 67</a:t>
            </a:r>
            <a:r>
              <a:rPr lang="fr-FR" sz="1400" dirty="0"/>
              <a:t>∙ 3 =</a:t>
            </a:r>
            <a:r>
              <a:rPr lang="sv-SE" sz="1400" dirty="0"/>
              <a:t> 201 enkronor.</a:t>
            </a:r>
          </a:p>
        </p:txBody>
      </p:sp>
    </p:spTree>
    <p:extLst>
      <p:ext uri="{BB962C8B-B14F-4D97-AF65-F5344CB8AC3E}">
        <p14:creationId xmlns:p14="http://schemas.microsoft.com/office/powerpoint/2010/main" val="39967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1" grpId="0"/>
      <p:bldP spid="21" grpId="0"/>
      <p:bldP spid="23" grpId="0"/>
      <p:bldP spid="25" grpId="0"/>
      <p:bldP spid="39" grpId="0"/>
      <p:bldP spid="40" grpId="0"/>
      <p:bldP spid="41" grpId="0"/>
      <p:bldP spid="53" grpId="0"/>
      <p:bldP spid="4" grpId="0"/>
      <p:bldP spid="5" grpId="0"/>
      <p:bldP spid="12" grpId="0"/>
      <p:bldP spid="13" grpId="0"/>
      <p:bldP spid="14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122536" y="1012754"/>
            <a:ext cx="5008829" cy="1754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Du vaknar på morgonen, kliver upp ur sängen och börjar gå. Det är inget konstigt med det. Dag efter dag och år efter år går du en massa steg utan att</a:t>
            </a:r>
          </a:p>
          <a:p>
            <a:r>
              <a:rPr lang="sv-SE" dirty="0"/>
              <a:t>tänka på det. </a:t>
            </a:r>
          </a:p>
          <a:p>
            <a:endParaRPr lang="sv-SE" dirty="0"/>
          </a:p>
          <a:p>
            <a:r>
              <a:rPr lang="sv-SE" dirty="0"/>
              <a:t>Det blir väldigt många steg om du skulle räkna.</a:t>
            </a:r>
          </a:p>
        </p:txBody>
      </p:sp>
      <p:grpSp>
        <p:nvGrpSpPr>
          <p:cNvPr id="6" name="Grupp 5"/>
          <p:cNvGrpSpPr/>
          <p:nvPr/>
        </p:nvGrpSpPr>
        <p:grpSpPr>
          <a:xfrm>
            <a:off x="1773238" y="3322230"/>
            <a:ext cx="6166610" cy="400110"/>
            <a:chOff x="1773238" y="3714820"/>
            <a:chExt cx="6166610" cy="400110"/>
          </a:xfrm>
        </p:grpSpPr>
        <p:sp>
          <p:nvSpPr>
            <p:cNvPr id="4" name="textruta 3"/>
            <p:cNvSpPr txBox="1"/>
            <p:nvPr/>
          </p:nvSpPr>
          <p:spPr>
            <a:xfrm>
              <a:off x="1773238" y="3714820"/>
              <a:ext cx="429875" cy="40011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1.</a:t>
              </a:r>
            </a:p>
          </p:txBody>
        </p:sp>
        <p:sp>
          <p:nvSpPr>
            <p:cNvPr id="5" name="textruta 4"/>
            <p:cNvSpPr txBox="1"/>
            <p:nvPr/>
          </p:nvSpPr>
          <p:spPr>
            <a:xfrm>
              <a:off x="2349988" y="3714820"/>
              <a:ext cx="5589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Gissa hur långt du tror att du går under ett helt liv. </a:t>
              </a:r>
            </a:p>
          </p:txBody>
        </p:sp>
      </p:grpSp>
      <p:grpSp>
        <p:nvGrpSpPr>
          <p:cNvPr id="10" name="Grupp 9"/>
          <p:cNvGrpSpPr/>
          <p:nvPr/>
        </p:nvGrpSpPr>
        <p:grpSpPr>
          <a:xfrm>
            <a:off x="1773238" y="4100470"/>
            <a:ext cx="6166610" cy="400110"/>
            <a:chOff x="1773238" y="3725673"/>
            <a:chExt cx="6166610" cy="400110"/>
          </a:xfrm>
        </p:grpSpPr>
        <p:sp>
          <p:nvSpPr>
            <p:cNvPr id="11" name="textruta 10"/>
            <p:cNvSpPr txBox="1"/>
            <p:nvPr/>
          </p:nvSpPr>
          <p:spPr>
            <a:xfrm>
              <a:off x="1773238" y="3725673"/>
              <a:ext cx="429875" cy="40011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2.</a:t>
              </a: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2349988" y="3725673"/>
              <a:ext cx="5589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Räkna fram ett svar.</a:t>
              </a: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1773238" y="4756589"/>
            <a:ext cx="6166610" cy="400110"/>
            <a:chOff x="1773238" y="3725673"/>
            <a:chExt cx="6166610" cy="400110"/>
          </a:xfrm>
        </p:grpSpPr>
        <p:sp>
          <p:nvSpPr>
            <p:cNvPr id="14" name="textruta 13"/>
            <p:cNvSpPr txBox="1"/>
            <p:nvPr/>
          </p:nvSpPr>
          <p:spPr>
            <a:xfrm>
              <a:off x="1773238" y="3725673"/>
              <a:ext cx="429875" cy="40011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3.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9988" y="3725673"/>
              <a:ext cx="5589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Jämför ditt svar med jordens omkrets som är 4 000 mil.</a:t>
              </a:r>
            </a:p>
          </p:txBody>
        </p:sp>
      </p:grpSp>
      <p:sp>
        <p:nvSpPr>
          <p:cNvPr id="17" name="textruta 16"/>
          <p:cNvSpPr txBox="1"/>
          <p:nvPr/>
        </p:nvSpPr>
        <p:spPr>
          <a:xfrm>
            <a:off x="1874838" y="138136"/>
            <a:ext cx="6263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halkboard"/>
              </a:rPr>
              <a:t>Räkna och häpna – Hur långt går du?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781" y="885938"/>
            <a:ext cx="1660758" cy="188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7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924864" y="3017181"/>
            <a:ext cx="5985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vi antar att man blir 80 år så innebär det att vi går </a:t>
            </a:r>
            <a:endParaRPr lang="sv-SE" sz="2400" b="1" dirty="0">
              <a:solidFill>
                <a:srgbClr val="660066"/>
              </a:solidFill>
            </a:endParaRPr>
          </a:p>
          <a:p>
            <a:r>
              <a:rPr lang="sv-SE" sz="2400" b="1" dirty="0">
                <a:solidFill>
                  <a:srgbClr val="660066"/>
                </a:solidFill>
              </a:rPr>
              <a:t>72 000 km under livet.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1956751" y="1628273"/>
            <a:ext cx="4430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utgår från att vi går 5 000 steg/dag och att</a:t>
            </a:r>
          </a:p>
        </p:txBody>
      </p:sp>
      <p:sp>
        <p:nvSpPr>
          <p:cNvPr id="8" name="Rektangel 7"/>
          <p:cNvSpPr/>
          <p:nvPr/>
        </p:nvSpPr>
        <p:spPr>
          <a:xfrm>
            <a:off x="1956751" y="2094766"/>
            <a:ext cx="5298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stegen är i genomsnitt 0,5 m långa. 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343363" y="1597495"/>
            <a:ext cx="429875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956751" y="44779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Jordens omkrets är 4 000 mil = 40 000 km.</a:t>
            </a:r>
          </a:p>
        </p:txBody>
      </p:sp>
      <p:sp>
        <p:nvSpPr>
          <p:cNvPr id="12" name="Rektangel 11"/>
          <p:cNvSpPr/>
          <p:nvPr/>
        </p:nvSpPr>
        <p:spPr>
          <a:xfrm>
            <a:off x="1956751" y="4886344"/>
            <a:ext cx="5651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går alltså </a:t>
            </a:r>
            <a:r>
              <a:rPr lang="sv-SE" sz="2400" b="1" dirty="0">
                <a:solidFill>
                  <a:srgbClr val="660066"/>
                </a:solidFill>
              </a:rPr>
              <a:t>2 varv runt jorden.</a:t>
            </a:r>
            <a:r>
              <a:rPr lang="sv-SE" dirty="0"/>
              <a:t> 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343363" y="4477987"/>
            <a:ext cx="429875" cy="4001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1956750" y="2614017"/>
            <a:ext cx="6051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betyder att vi går ca 2,5 km/dag och ca 900 km/år.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3041683" y="416818"/>
            <a:ext cx="29730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i="1" dirty="0">
                <a:solidFill>
                  <a:srgbClr val="800000"/>
                </a:solidFill>
                <a:latin typeface="+mj-lt"/>
                <a:cs typeface="Comic Sans MS"/>
              </a:rPr>
              <a:t>Lösningsförslag</a:t>
            </a:r>
          </a:p>
        </p:txBody>
      </p:sp>
    </p:spTree>
    <p:extLst>
      <p:ext uri="{BB962C8B-B14F-4D97-AF65-F5344CB8AC3E}">
        <p14:creationId xmlns:p14="http://schemas.microsoft.com/office/powerpoint/2010/main" val="112612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 animBg="1"/>
      <p:bldP spid="11" grpId="0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62859" y="1221104"/>
            <a:ext cx="256621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083228" y="1245624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a) Tänk på ett tal mellan 1 och 10.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083228" y="1559596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b) Multiplicera talet med 4.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083228" y="1898150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c) Addera talet du nu har med 8.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083228" y="2285962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d) Dividera med 2.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1083228" y="2674218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e) Multiplicera med 3.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713873" y="4551552"/>
            <a:ext cx="256621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129709" y="4531104"/>
            <a:ext cx="6616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Välj ett annat tal mellan 1 och 10 och upprepa samma beräkningar.</a:t>
            </a:r>
          </a:p>
          <a:p>
            <a:r>
              <a:rPr lang="sv-SE" sz="1600" dirty="0"/>
              <a:t>Vilket tal har du nu på slutet?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82534" y="5506423"/>
            <a:ext cx="256621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1083228" y="5524659"/>
            <a:ext cx="66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Upprepa en tredje gång. </a:t>
            </a:r>
          </a:p>
          <a:p>
            <a:r>
              <a:rPr lang="sv-SE" sz="1600" dirty="0"/>
              <a:t>Vilken slutsats kan du dra av dina beräkningar?</a:t>
            </a:r>
          </a:p>
          <a:p>
            <a:r>
              <a:rPr lang="sv-SE" sz="1600" dirty="0"/>
              <a:t>Jämför ditt resultat med en kompis.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083228" y="3072537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f) Subtrahera med 12.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1050673" y="3450022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g) Dividera med 6.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050673" y="3850962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h) Vilket tal har du nu?</a:t>
            </a:r>
          </a:p>
        </p:txBody>
      </p:sp>
      <p:grpSp>
        <p:nvGrpSpPr>
          <p:cNvPr id="3" name="Grupp 2"/>
          <p:cNvGrpSpPr/>
          <p:nvPr/>
        </p:nvGrpSpPr>
        <p:grpSpPr>
          <a:xfrm>
            <a:off x="1564640" y="183241"/>
            <a:ext cx="6638649" cy="3462527"/>
            <a:chOff x="1564640" y="183241"/>
            <a:chExt cx="6638649" cy="3462527"/>
          </a:xfrm>
        </p:grpSpPr>
        <p:sp>
          <p:nvSpPr>
            <p:cNvPr id="19" name="textruta 18"/>
            <p:cNvSpPr txBox="1"/>
            <p:nvPr/>
          </p:nvSpPr>
          <p:spPr>
            <a:xfrm>
              <a:off x="1564640" y="183241"/>
              <a:ext cx="6421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j-lt"/>
                  <a:cs typeface="Chalkboard"/>
                </a:rPr>
                <a:t>Resonerna och utveckla – Tänk på ett tal</a:t>
              </a:r>
            </a:p>
          </p:txBody>
        </p:sp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48989" y="1702668"/>
              <a:ext cx="2654300" cy="1943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67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775707" y="367075"/>
            <a:ext cx="256621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174668" y="367075"/>
            <a:ext cx="272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Varför blir det så här?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174668" y="705629"/>
            <a:ext cx="51257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Försök förklara genom att kalla talet från början för </a:t>
            </a:r>
            <a:r>
              <a:rPr lang="sv-SE" sz="1600" i="1" dirty="0"/>
              <a:t>x </a:t>
            </a:r>
            <a:r>
              <a:rPr lang="sv-SE" sz="1600" dirty="0"/>
              <a:t>och </a:t>
            </a:r>
          </a:p>
          <a:p>
            <a:r>
              <a:rPr lang="sv-SE" sz="1600" dirty="0"/>
              <a:t>genomför alla beräkningar igen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174668" y="1321597"/>
            <a:ext cx="669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Jämför med en kompis.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744407" y="2000952"/>
            <a:ext cx="256621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174668" y="2003915"/>
            <a:ext cx="661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Skriv en instruktion som liknar den ovan och som leder till följande serie: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4166184" y="2459754"/>
            <a:ext cx="1012283" cy="298543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i="1" dirty="0">
                <a:ln>
                  <a:solidFill>
                    <a:schemeClr val="tx1"/>
                  </a:solidFill>
                </a:ln>
              </a:rPr>
              <a:t>x</a:t>
            </a:r>
          </a:p>
          <a:p>
            <a:pPr algn="ctr"/>
            <a:endParaRPr lang="sv-SE" sz="1200" i="1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sv-SE" sz="1600" i="1" dirty="0">
                <a:ln>
                  <a:solidFill>
                    <a:schemeClr val="tx1"/>
                  </a:solidFill>
                </a:ln>
              </a:rPr>
              <a:t>x</a:t>
            </a:r>
            <a:r>
              <a:rPr lang="sv-SE" sz="1600" dirty="0">
                <a:ln>
                  <a:solidFill>
                    <a:schemeClr val="tx1"/>
                  </a:solidFill>
                </a:ln>
              </a:rPr>
              <a:t> + 8</a:t>
            </a:r>
          </a:p>
          <a:p>
            <a:pPr algn="ctr"/>
            <a:endParaRPr lang="sv-SE" sz="1200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sv-SE" sz="1600" dirty="0">
                <a:ln>
                  <a:solidFill>
                    <a:schemeClr val="tx1"/>
                  </a:solidFill>
                </a:ln>
              </a:rPr>
              <a:t>2</a:t>
            </a:r>
            <a:r>
              <a:rPr lang="sv-SE" sz="1600" i="1" dirty="0">
                <a:ln>
                  <a:solidFill>
                    <a:schemeClr val="tx1"/>
                  </a:solidFill>
                </a:ln>
              </a:rPr>
              <a:t>x </a:t>
            </a:r>
            <a:r>
              <a:rPr lang="sv-SE" sz="1600" dirty="0">
                <a:ln>
                  <a:solidFill>
                    <a:schemeClr val="tx1"/>
                  </a:solidFill>
                </a:ln>
              </a:rPr>
              <a:t>+ 16</a:t>
            </a:r>
          </a:p>
          <a:p>
            <a:pPr algn="ctr"/>
            <a:endParaRPr lang="sv-SE" sz="1200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sv-SE" sz="1600" dirty="0">
                <a:ln>
                  <a:solidFill>
                    <a:schemeClr val="tx1"/>
                  </a:solidFill>
                </a:ln>
              </a:rPr>
              <a:t>2</a:t>
            </a:r>
            <a:r>
              <a:rPr lang="sv-SE" sz="1600" i="1" dirty="0">
                <a:ln>
                  <a:solidFill>
                    <a:schemeClr val="tx1"/>
                  </a:solidFill>
                </a:ln>
              </a:rPr>
              <a:t>x </a:t>
            </a:r>
            <a:r>
              <a:rPr lang="sv-SE" sz="1600" dirty="0">
                <a:ln>
                  <a:solidFill>
                    <a:schemeClr val="tx1"/>
                  </a:solidFill>
                </a:ln>
              </a:rPr>
              <a:t>+ 10</a:t>
            </a:r>
          </a:p>
          <a:p>
            <a:pPr algn="ctr"/>
            <a:endParaRPr lang="sv-SE" sz="1200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sv-SE" sz="1600" dirty="0">
                <a:ln>
                  <a:solidFill>
                    <a:schemeClr val="tx1"/>
                  </a:solidFill>
                </a:ln>
              </a:rPr>
              <a:t>20</a:t>
            </a:r>
            <a:r>
              <a:rPr lang="sv-SE" sz="1600" i="1" dirty="0">
                <a:ln>
                  <a:solidFill>
                    <a:schemeClr val="tx1"/>
                  </a:solidFill>
                </a:ln>
              </a:rPr>
              <a:t>x </a:t>
            </a:r>
            <a:r>
              <a:rPr lang="sv-SE" sz="1600" dirty="0">
                <a:ln>
                  <a:solidFill>
                    <a:schemeClr val="tx1"/>
                  </a:solidFill>
                </a:ln>
              </a:rPr>
              <a:t>+ 100</a:t>
            </a:r>
          </a:p>
          <a:p>
            <a:pPr algn="ctr"/>
            <a:endParaRPr lang="sv-SE" sz="1200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sv-SE" sz="1600" dirty="0">
                <a:ln>
                  <a:solidFill>
                    <a:schemeClr val="tx1"/>
                  </a:solidFill>
                </a:ln>
              </a:rPr>
              <a:t>20</a:t>
            </a:r>
            <a:r>
              <a:rPr lang="sv-SE" sz="1600" i="1" dirty="0">
                <a:ln>
                  <a:solidFill>
                    <a:schemeClr val="tx1"/>
                  </a:solidFill>
                </a:ln>
              </a:rPr>
              <a:t>x</a:t>
            </a:r>
          </a:p>
          <a:p>
            <a:pPr algn="ctr"/>
            <a:endParaRPr lang="sv-SE" sz="1200" i="1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sv-SE" sz="1600" dirty="0">
                <a:ln>
                  <a:solidFill>
                    <a:schemeClr val="tx1"/>
                  </a:solidFill>
                </a:ln>
              </a:rPr>
              <a:t>20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896736" y="5600101"/>
            <a:ext cx="256621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1253704" y="5600101"/>
            <a:ext cx="661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Skriv på liknande sätt som i uppgift 5, en serie instruktioner som leder till att man kommer fram till 25 efter sex eller sju steg. </a:t>
            </a:r>
          </a:p>
          <a:p>
            <a:endParaRPr lang="sv-SE" sz="1600" dirty="0"/>
          </a:p>
          <a:p>
            <a:r>
              <a:rPr lang="sv-SE" sz="1600" dirty="0"/>
              <a:t>Pröva din instruktion på en kompis. </a:t>
            </a: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371" y="233190"/>
            <a:ext cx="1660109" cy="121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8" grpId="0" animBg="1"/>
      <p:bldP spid="9" grpId="0"/>
      <p:bldP spid="11" grpId="0" animBg="1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179287" y="793988"/>
            <a:ext cx="5293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Man kommer fram till talet man tänkte på från början.</a:t>
            </a:r>
          </a:p>
        </p:txBody>
      </p:sp>
      <p:sp>
        <p:nvSpPr>
          <p:cNvPr id="7" name="Rektangel 6"/>
          <p:cNvSpPr/>
          <p:nvPr/>
        </p:nvSpPr>
        <p:spPr>
          <a:xfrm>
            <a:off x="3260507" y="1426761"/>
            <a:ext cx="1197776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arenR"/>
            </a:pPr>
            <a:r>
              <a:rPr lang="sv-SE" i="1" dirty="0"/>
              <a:t>x</a:t>
            </a:r>
          </a:p>
          <a:p>
            <a:pPr marL="342900" indent="-342900">
              <a:buAutoNum type="alphaLcParenR"/>
            </a:pPr>
            <a:r>
              <a:rPr lang="sv-SE" dirty="0"/>
              <a:t>4</a:t>
            </a:r>
            <a:r>
              <a:rPr lang="sv-SE" i="1" dirty="0"/>
              <a:t>x</a:t>
            </a:r>
          </a:p>
          <a:p>
            <a:pPr marL="342900" indent="-342900">
              <a:buAutoNum type="alphaLcParenR"/>
            </a:pPr>
            <a:r>
              <a:rPr lang="sv-SE" dirty="0"/>
              <a:t>4</a:t>
            </a:r>
            <a:r>
              <a:rPr lang="sv-SE" i="1" dirty="0"/>
              <a:t>x</a:t>
            </a:r>
            <a:r>
              <a:rPr lang="sv-SE" dirty="0"/>
              <a:t> + 8</a:t>
            </a:r>
          </a:p>
          <a:p>
            <a:pPr marL="342900" indent="-342900">
              <a:buAutoNum type="alphaLcParenR"/>
            </a:pPr>
            <a:r>
              <a:rPr lang="sv-SE" dirty="0"/>
              <a:t>2</a:t>
            </a:r>
            <a:r>
              <a:rPr lang="sv-SE" i="1" dirty="0"/>
              <a:t>x</a:t>
            </a:r>
            <a:r>
              <a:rPr lang="sv-SE" dirty="0"/>
              <a:t> + 4</a:t>
            </a:r>
          </a:p>
          <a:p>
            <a:pPr marL="342900" indent="-342900">
              <a:buAutoNum type="alphaLcParenR"/>
            </a:pPr>
            <a:r>
              <a:rPr lang="sv-SE" dirty="0"/>
              <a:t>6</a:t>
            </a:r>
            <a:r>
              <a:rPr lang="sv-SE" i="1" dirty="0"/>
              <a:t>x</a:t>
            </a:r>
            <a:r>
              <a:rPr lang="sv-SE" dirty="0"/>
              <a:t> + 12</a:t>
            </a:r>
          </a:p>
          <a:p>
            <a:pPr marL="342900" indent="-342900">
              <a:buAutoNum type="alphaLcParenR"/>
            </a:pPr>
            <a:r>
              <a:rPr lang="sv-SE" dirty="0"/>
              <a:t>6</a:t>
            </a:r>
            <a:r>
              <a:rPr lang="sv-SE" i="1" dirty="0"/>
              <a:t>x</a:t>
            </a:r>
            <a:r>
              <a:rPr lang="sv-SE" dirty="0"/>
              <a:t> </a:t>
            </a:r>
          </a:p>
          <a:p>
            <a:pPr marL="342900" indent="-342900">
              <a:buAutoNum type="alphaLcParenR"/>
            </a:pPr>
            <a:r>
              <a:rPr lang="sv-SE" dirty="0"/>
              <a:t> </a:t>
            </a:r>
            <a:r>
              <a:rPr lang="sv-SE" i="1" dirty="0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3522889" y="43150"/>
            <a:ext cx="19152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i="1" dirty="0">
                <a:solidFill>
                  <a:srgbClr val="800000"/>
                </a:solidFill>
                <a:latin typeface="+mj-lt"/>
                <a:cs typeface="Comic Sans MS"/>
              </a:rPr>
              <a:t>Lösningar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2074767" y="793988"/>
            <a:ext cx="674992" cy="338554"/>
          </a:xfrm>
          <a:prstGeom prst="rect">
            <a:avLst/>
          </a:prstGeom>
          <a:solidFill>
            <a:srgbClr val="8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1- 3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2311424" y="1426761"/>
            <a:ext cx="256621" cy="338554"/>
          </a:xfrm>
          <a:prstGeom prst="rect">
            <a:avLst/>
          </a:prstGeom>
          <a:solidFill>
            <a:srgbClr val="8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2311424" y="3850909"/>
            <a:ext cx="256621" cy="338554"/>
          </a:xfrm>
          <a:prstGeom prst="rect">
            <a:avLst/>
          </a:prstGeom>
          <a:solidFill>
            <a:srgbClr val="8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</a:p>
        </p:txBody>
      </p:sp>
      <p:sp>
        <p:nvSpPr>
          <p:cNvPr id="24" name="Rektangel 23"/>
          <p:cNvSpPr/>
          <p:nvPr/>
        </p:nvSpPr>
        <p:spPr>
          <a:xfrm>
            <a:off x="3179287" y="3775848"/>
            <a:ext cx="4814138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arenR"/>
            </a:pPr>
            <a:r>
              <a:rPr lang="sv-SE" dirty="0"/>
              <a:t>Tänk på ett tal mellan 1 och 10.</a:t>
            </a:r>
          </a:p>
          <a:p>
            <a:pPr marL="342900" indent="-342900">
              <a:buAutoNum type="alphaLcParenR"/>
            </a:pPr>
            <a:r>
              <a:rPr lang="sv-SE" dirty="0"/>
              <a:t>Addera talet med 8.</a:t>
            </a:r>
          </a:p>
          <a:p>
            <a:pPr marL="342900" indent="-342900">
              <a:buAutoNum type="alphaLcParenR"/>
            </a:pPr>
            <a:r>
              <a:rPr lang="sv-SE" dirty="0"/>
              <a:t>Multiplicera det tal du har nu med 2.</a:t>
            </a:r>
          </a:p>
          <a:p>
            <a:pPr marL="342900" indent="-342900">
              <a:buAutoNum type="alphaLcParenR"/>
            </a:pPr>
            <a:r>
              <a:rPr lang="sv-SE" dirty="0"/>
              <a:t>Subtrahera med 6.</a:t>
            </a:r>
          </a:p>
          <a:p>
            <a:pPr marL="342900" indent="-342900">
              <a:buAutoNum type="alphaLcParenR"/>
            </a:pPr>
            <a:r>
              <a:rPr lang="sv-SE" dirty="0"/>
              <a:t>Multiplicera med 10.</a:t>
            </a:r>
          </a:p>
          <a:p>
            <a:pPr marL="342900" indent="-342900">
              <a:buAutoNum type="alphaLcParenR"/>
            </a:pPr>
            <a:r>
              <a:rPr lang="sv-SE" dirty="0"/>
              <a:t>Subtrahera med 100.</a:t>
            </a:r>
          </a:p>
          <a:p>
            <a:pPr marL="342900" indent="-342900">
              <a:buAutoNum type="alphaLcParenR"/>
            </a:pPr>
            <a:r>
              <a:rPr lang="sv-SE" dirty="0"/>
              <a:t>Dividera med det tal du tänkte på från början.</a:t>
            </a:r>
          </a:p>
          <a:p>
            <a:pPr marL="342900" indent="-342900">
              <a:buAutoNum type="alphaLcParenR"/>
            </a:pPr>
            <a:r>
              <a:rPr lang="sv-SE" dirty="0"/>
              <a:t>Vilket tal har du nu?</a:t>
            </a:r>
          </a:p>
          <a:p>
            <a:pPr marL="342900" indent="-342900">
              <a:buAutoNum type="alphaLcParenR"/>
            </a:pP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2311227" y="6191894"/>
            <a:ext cx="256621" cy="338554"/>
          </a:xfrm>
          <a:prstGeom prst="rect">
            <a:avLst/>
          </a:prstGeom>
          <a:solidFill>
            <a:srgbClr val="8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</a:p>
        </p:txBody>
      </p:sp>
      <p:sp>
        <p:nvSpPr>
          <p:cNvPr id="26" name="Rektangel 25"/>
          <p:cNvSpPr/>
          <p:nvPr/>
        </p:nvSpPr>
        <p:spPr>
          <a:xfrm>
            <a:off x="3267553" y="6176505"/>
            <a:ext cx="255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91733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 animBg="1"/>
      <p:bldP spid="17" grpId="0" animBg="1"/>
      <p:bldP spid="21" grpId="0" animBg="1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24940</TotalTime>
  <Words>854</Words>
  <Application>Microsoft Macintosh PowerPoint</Application>
  <PresentationFormat>Bildspel på skärmen (4:3)</PresentationFormat>
  <Paragraphs>151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210</cp:revision>
  <dcterms:created xsi:type="dcterms:W3CDTF">2017-04-10T07:17:33Z</dcterms:created>
  <dcterms:modified xsi:type="dcterms:W3CDTF">2021-11-25T17:03:07Z</dcterms:modified>
</cp:coreProperties>
</file>