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8" r:id="rId2"/>
    <p:sldId id="333" r:id="rId3"/>
    <p:sldId id="330" r:id="rId4"/>
    <p:sldId id="337" r:id="rId5"/>
    <p:sldId id="331" r:id="rId6"/>
    <p:sldId id="335" r:id="rId7"/>
    <p:sldId id="332" r:id="rId8"/>
    <p:sldId id="327" r:id="rId9"/>
    <p:sldId id="326" r:id="rId10"/>
    <p:sldId id="336" r:id="rId11"/>
    <p:sldId id="325" r:id="rId12"/>
    <p:sldId id="324" r:id="rId1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629" autoAdjust="0"/>
  </p:normalViewPr>
  <p:slideViewPr>
    <p:cSldViewPr snapToGrid="0" snapToObjects="1">
      <p:cViewPr>
        <p:scale>
          <a:sx n="125" d="100"/>
          <a:sy n="125" d="100"/>
        </p:scale>
        <p:origin x="-1568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2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14" y="536459"/>
            <a:ext cx="2839483" cy="2839483"/>
          </a:xfrm>
          <a:prstGeom prst="rect">
            <a:avLst/>
          </a:prstGeom>
        </p:spPr>
      </p:pic>
      <p:grpSp>
        <p:nvGrpSpPr>
          <p:cNvPr id="34" name="Grupp 33"/>
          <p:cNvGrpSpPr/>
          <p:nvPr/>
        </p:nvGrpSpPr>
        <p:grpSpPr>
          <a:xfrm>
            <a:off x="714231" y="1593509"/>
            <a:ext cx="5242370" cy="1505760"/>
            <a:chOff x="1274906" y="1788480"/>
            <a:chExt cx="4776942" cy="1505760"/>
          </a:xfrm>
        </p:grpSpPr>
        <p:sp>
          <p:nvSpPr>
            <p:cNvPr id="32" name="textruta 31"/>
            <p:cNvSpPr txBox="1"/>
            <p:nvPr/>
          </p:nvSpPr>
          <p:spPr>
            <a:xfrm>
              <a:off x="1274906" y="1788480"/>
              <a:ext cx="47769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Talen </a:t>
              </a:r>
              <a:r>
                <a:rPr lang="sv-SE" i="1" dirty="0" smtClean="0"/>
                <a:t>x, y </a:t>
              </a:r>
              <a:r>
                <a:rPr lang="sv-SE" dirty="0" smtClean="0"/>
                <a:t>och </a:t>
              </a:r>
              <a:r>
                <a:rPr lang="sv-SE" i="1" dirty="0" smtClean="0"/>
                <a:t>z </a:t>
              </a:r>
              <a:r>
                <a:rPr lang="sv-SE" dirty="0" smtClean="0"/>
                <a:t> finns bland talen i rutan.</a:t>
              </a:r>
            </a:p>
            <a:p>
              <a:endParaRPr lang="sv-SE" dirty="0" smtClean="0"/>
            </a:p>
            <a:p>
              <a:pPr marL="285750" indent="-285750">
                <a:buFont typeface="Arial"/>
                <a:buChar char="•"/>
              </a:pPr>
              <a:r>
                <a:rPr lang="sv-SE" i="1" dirty="0" smtClean="0"/>
                <a:t>x </a:t>
              </a:r>
              <a:r>
                <a:rPr lang="sv-SE" dirty="0" smtClean="0"/>
                <a:t>är ett naturligt tal</a:t>
              </a:r>
            </a:p>
            <a:p>
              <a:pPr marL="285750" indent="-285750">
                <a:buFont typeface="Arial"/>
                <a:buChar char="•"/>
              </a:pPr>
              <a:r>
                <a:rPr lang="sv-SE" i="1" dirty="0" smtClean="0"/>
                <a:t>y </a:t>
              </a:r>
              <a:r>
                <a:rPr lang="sv-SE" dirty="0" smtClean="0"/>
                <a:t>är ett heltal</a:t>
              </a:r>
            </a:p>
            <a:p>
              <a:pPr marL="285750" indent="-285750">
                <a:buFont typeface="Arial"/>
                <a:buChar char="•"/>
              </a:pPr>
              <a:r>
                <a:rPr lang="sv-SE" i="1" dirty="0" smtClean="0"/>
                <a:t>z </a:t>
              </a:r>
              <a:r>
                <a:rPr lang="sv-SE" dirty="0" smtClean="0"/>
                <a:t>är ett rationellt tal</a:t>
              </a:r>
              <a:endParaRPr lang="sv-SE" i="1" dirty="0"/>
            </a:p>
          </p:txBody>
        </p:sp>
        <p:pic>
          <p:nvPicPr>
            <p:cNvPr id="33" name="Bildobjekt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2227440"/>
              <a:ext cx="2120900" cy="1066800"/>
            </a:xfrm>
            <a:prstGeom prst="rect">
              <a:avLst/>
            </a:prstGeom>
          </p:spPr>
        </p:pic>
      </p:grpSp>
      <p:sp>
        <p:nvSpPr>
          <p:cNvPr id="35" name="textruta 34"/>
          <p:cNvSpPr txBox="1"/>
          <p:nvPr/>
        </p:nvSpPr>
        <p:spPr>
          <a:xfrm>
            <a:off x="2025448" y="3772084"/>
            <a:ext cx="45703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Är det något av påståendena som stämmer?</a:t>
            </a:r>
            <a:endParaRPr lang="sv-SE" dirty="0"/>
          </a:p>
        </p:txBody>
      </p:sp>
      <p:grpSp>
        <p:nvGrpSpPr>
          <p:cNvPr id="42" name="Grupp 41"/>
          <p:cNvGrpSpPr/>
          <p:nvPr/>
        </p:nvGrpSpPr>
        <p:grpSpPr>
          <a:xfrm>
            <a:off x="416811" y="4426220"/>
            <a:ext cx="1950469" cy="1888720"/>
            <a:chOff x="416811" y="3869960"/>
            <a:chExt cx="1950469" cy="1888720"/>
          </a:xfrm>
        </p:grpSpPr>
        <p:sp>
          <p:nvSpPr>
            <p:cNvPr id="17" name="Ellips 16"/>
            <p:cNvSpPr/>
            <p:nvPr/>
          </p:nvSpPr>
          <p:spPr>
            <a:xfrm>
              <a:off x="416811" y="3869960"/>
              <a:ext cx="1950469" cy="1105920"/>
            </a:xfrm>
            <a:prstGeom prst="wedgeEllipseCallout">
              <a:avLst>
                <a:gd name="adj1" fmla="val -36622"/>
                <a:gd name="adj2" fmla="val 6484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 smtClean="0"/>
                <a:t>x kan vara 0 eller 11, y är    – 4 och z är 1,7.</a:t>
              </a:r>
              <a:endParaRPr lang="sv-SE" sz="1400" i="1" dirty="0"/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416811" y="5235460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2222500" y="4493700"/>
            <a:ext cx="2023893" cy="1821240"/>
            <a:chOff x="2222500" y="4017220"/>
            <a:chExt cx="2023893" cy="1821240"/>
          </a:xfrm>
        </p:grpSpPr>
        <p:sp>
          <p:nvSpPr>
            <p:cNvPr id="18" name="Ellips 17"/>
            <p:cNvSpPr/>
            <p:nvPr/>
          </p:nvSpPr>
          <p:spPr>
            <a:xfrm>
              <a:off x="2440704" y="4017220"/>
              <a:ext cx="1805689" cy="1105920"/>
            </a:xfrm>
            <a:prstGeom prst="wedgeEllipseCallout">
              <a:avLst>
                <a:gd name="adj1" fmla="val -36622"/>
                <a:gd name="adj2" fmla="val 6484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 smtClean="0"/>
                <a:t>z kan vara vilket av talen som helst.</a:t>
              </a:r>
              <a:endParaRPr lang="sv-SE" sz="1400" i="1" dirty="0"/>
            </a:p>
          </p:txBody>
        </p:sp>
        <p:sp>
          <p:nvSpPr>
            <p:cNvPr id="37" name="textruta 36"/>
            <p:cNvSpPr txBox="1"/>
            <p:nvPr/>
          </p:nvSpPr>
          <p:spPr>
            <a:xfrm>
              <a:off x="2222500" y="5315240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Grupp 43"/>
          <p:cNvGrpSpPr/>
          <p:nvPr/>
        </p:nvGrpSpPr>
        <p:grpSpPr>
          <a:xfrm>
            <a:off x="4364121" y="4493700"/>
            <a:ext cx="2313799" cy="1876580"/>
            <a:chOff x="4664938" y="4017220"/>
            <a:chExt cx="2313799" cy="1876580"/>
          </a:xfrm>
        </p:grpSpPr>
        <p:sp>
          <p:nvSpPr>
            <p:cNvPr id="19" name="Ellips 18"/>
            <p:cNvSpPr/>
            <p:nvPr/>
          </p:nvSpPr>
          <p:spPr>
            <a:xfrm>
              <a:off x="4664938" y="4017220"/>
              <a:ext cx="1922324" cy="1218240"/>
            </a:xfrm>
            <a:prstGeom prst="wedgeEllipseCallout">
              <a:avLst>
                <a:gd name="adj1" fmla="val 43282"/>
                <a:gd name="adj2" fmla="val 6796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 smtClean="0"/>
                <a:t>Jag tror att x är 0 eller 11, y är  – 4 och z kan vara vilket tal som helst.</a:t>
              </a:r>
              <a:endParaRPr lang="sv-SE" sz="1400" i="1" dirty="0"/>
            </a:p>
          </p:txBody>
        </p:sp>
        <p:sp>
          <p:nvSpPr>
            <p:cNvPr id="38" name="textruta 37"/>
            <p:cNvSpPr txBox="1"/>
            <p:nvPr/>
          </p:nvSpPr>
          <p:spPr>
            <a:xfrm>
              <a:off x="6540221" y="5370580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6646938" y="4332320"/>
            <a:ext cx="1927022" cy="2037960"/>
            <a:chOff x="6646938" y="3720720"/>
            <a:chExt cx="1927022" cy="2037960"/>
          </a:xfrm>
        </p:grpSpPr>
        <p:sp>
          <p:nvSpPr>
            <p:cNvPr id="20" name="Ellips 19"/>
            <p:cNvSpPr/>
            <p:nvPr/>
          </p:nvSpPr>
          <p:spPr>
            <a:xfrm>
              <a:off x="6646938" y="3720720"/>
              <a:ext cx="1805689" cy="1105920"/>
            </a:xfrm>
            <a:prstGeom prst="wedgeEllipseCallout">
              <a:avLst>
                <a:gd name="adj1" fmla="val 33713"/>
                <a:gd name="adj2" fmla="val 79688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 smtClean="0"/>
                <a:t>Jag vet i alla fall att 0 och 11 kan vara x.</a:t>
              </a:r>
              <a:endParaRPr lang="sv-SE" sz="1400" i="1" dirty="0"/>
            </a:p>
          </p:txBody>
        </p:sp>
        <p:sp>
          <p:nvSpPr>
            <p:cNvPr id="39" name="textruta 38"/>
            <p:cNvSpPr txBox="1"/>
            <p:nvPr/>
          </p:nvSpPr>
          <p:spPr>
            <a:xfrm>
              <a:off x="8135444" y="5235460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714231" y="862375"/>
            <a:ext cx="4608643" cy="671616"/>
            <a:chOff x="714231" y="862375"/>
            <a:chExt cx="4608643" cy="671616"/>
          </a:xfrm>
        </p:grpSpPr>
        <p:grpSp>
          <p:nvGrpSpPr>
            <p:cNvPr id="31" name="Grupp 30"/>
            <p:cNvGrpSpPr/>
            <p:nvPr/>
          </p:nvGrpSpPr>
          <p:grpSpPr>
            <a:xfrm>
              <a:off x="714231" y="862375"/>
              <a:ext cx="3452946" cy="671616"/>
              <a:chOff x="416811" y="661197"/>
              <a:chExt cx="3452946" cy="671616"/>
            </a:xfrm>
            <a:solidFill>
              <a:srgbClr val="FFFFFF"/>
            </a:solidFill>
          </p:grpSpPr>
          <p:sp>
            <p:nvSpPr>
              <p:cNvPr id="21" name="textruta 20"/>
              <p:cNvSpPr txBox="1"/>
              <p:nvPr/>
            </p:nvSpPr>
            <p:spPr>
              <a:xfrm>
                <a:off x="416811" y="801360"/>
                <a:ext cx="3452946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I bilden står talen 9, – 11 och </a:t>
                </a:r>
                <a:endParaRPr lang="sv-SE" dirty="0"/>
              </a:p>
            </p:txBody>
          </p:sp>
          <p:grpSp>
            <p:nvGrpSpPr>
              <p:cNvPr id="23" name="Grupp 22"/>
              <p:cNvGrpSpPr>
                <a:grpSpLocks/>
              </p:cNvGrpSpPr>
              <p:nvPr/>
            </p:nvGrpSpPr>
            <p:grpSpPr bwMode="auto">
              <a:xfrm>
                <a:off x="3268076" y="661197"/>
                <a:ext cx="301660" cy="671616"/>
                <a:chOff x="3981452" y="1846460"/>
                <a:chExt cx="301660" cy="671804"/>
              </a:xfrm>
              <a:grpFill/>
            </p:grpSpPr>
            <p:sp>
              <p:nvSpPr>
                <p:cNvPr id="25" name="textruta 51"/>
                <p:cNvSpPr txBox="1">
                  <a:spLocks noChangeArrowheads="1"/>
                </p:cNvSpPr>
                <p:nvPr/>
              </p:nvSpPr>
              <p:spPr bwMode="auto">
                <a:xfrm>
                  <a:off x="3981452" y="1846460"/>
                  <a:ext cx="301660" cy="369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/>
                    <a:t>2</a:t>
                  </a:r>
                  <a:endParaRPr lang="sv-SE" sz="1800" dirty="0"/>
                </a:p>
              </p:txBody>
            </p:sp>
            <p:sp>
              <p:nvSpPr>
                <p:cNvPr id="26" name="textruta 52"/>
                <p:cNvSpPr txBox="1">
                  <a:spLocks noChangeArrowheads="1"/>
                </p:cNvSpPr>
                <p:nvPr/>
              </p:nvSpPr>
              <p:spPr bwMode="auto">
                <a:xfrm>
                  <a:off x="3981452" y="2148829"/>
                  <a:ext cx="301660" cy="369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/>
                    <a:t>3</a:t>
                  </a:r>
                  <a:endParaRPr lang="sv-SE" sz="1800" dirty="0"/>
                </a:p>
              </p:txBody>
            </p:sp>
            <p:cxnSp>
              <p:nvCxnSpPr>
                <p:cNvPr id="27" name="Rak 26"/>
                <p:cNvCxnSpPr/>
                <p:nvPr/>
              </p:nvCxnSpPr>
              <p:spPr>
                <a:xfrm>
                  <a:off x="3981452" y="2203748"/>
                  <a:ext cx="301660" cy="0"/>
                </a:xfrm>
                <a:prstGeom prst="line">
                  <a:avLst/>
                </a:prstGeom>
                <a:grpFill/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ktangel 51"/>
            <p:cNvSpPr/>
            <p:nvPr/>
          </p:nvSpPr>
          <p:spPr>
            <a:xfrm>
              <a:off x="3953839" y="1003095"/>
              <a:ext cx="1369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på rätt </a:t>
              </a:r>
              <a:r>
                <a:rPr lang="sv-SE" dirty="0" smtClean="0"/>
                <a:t>plats. </a:t>
              </a:r>
              <a:endParaRPr lang="sv-SE" dirty="0"/>
            </a:p>
          </p:txBody>
        </p:sp>
      </p:grpSp>
      <p:sp>
        <p:nvSpPr>
          <p:cNvPr id="55" name="textruta 54"/>
          <p:cNvSpPr txBox="1"/>
          <p:nvPr/>
        </p:nvSpPr>
        <p:spPr>
          <a:xfrm>
            <a:off x="2661016" y="140188"/>
            <a:ext cx="44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Vems påstående stämmer?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289268" y="1163320"/>
            <a:ext cx="2565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Slutresultatet blir alltid 9.</a:t>
            </a:r>
          </a:p>
        </p:txBody>
      </p:sp>
      <p:sp>
        <p:nvSpPr>
          <p:cNvPr id="7" name="Rektangel 6"/>
          <p:cNvSpPr/>
          <p:nvPr/>
        </p:nvSpPr>
        <p:spPr>
          <a:xfrm>
            <a:off x="3230771" y="2021324"/>
            <a:ext cx="268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Slutresultatet blir alltid 99.</a:t>
            </a:r>
          </a:p>
        </p:txBody>
      </p:sp>
      <p:sp>
        <p:nvSpPr>
          <p:cNvPr id="8" name="Rektangel 7"/>
          <p:cNvSpPr/>
          <p:nvPr/>
        </p:nvSpPr>
        <p:spPr>
          <a:xfrm>
            <a:off x="1168400" y="3875090"/>
            <a:ext cx="722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För </a:t>
            </a:r>
            <a:r>
              <a:rPr lang="sv-SE" dirty="0"/>
              <a:t>att </a:t>
            </a:r>
            <a:r>
              <a:rPr lang="sv-SE" dirty="0" smtClean="0"/>
              <a:t>få </a:t>
            </a:r>
            <a:r>
              <a:rPr lang="sv-SE" dirty="0"/>
              <a:t>differensen mellan talen, </a:t>
            </a:r>
            <a:r>
              <a:rPr lang="sv-SE" dirty="0" smtClean="0"/>
              <a:t>det vill säga </a:t>
            </a:r>
            <a:r>
              <a:rPr lang="sv-SE" dirty="0"/>
              <a:t>54, multiplicerar vi 6 med 9. </a:t>
            </a:r>
          </a:p>
        </p:txBody>
      </p:sp>
      <p:sp>
        <p:nvSpPr>
          <p:cNvPr id="9" name="Rektangel 8"/>
          <p:cNvSpPr/>
          <p:nvPr/>
        </p:nvSpPr>
        <p:spPr>
          <a:xfrm>
            <a:off x="1168400" y="3105835"/>
            <a:ext cx="738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väljer till exempel talet 39. Det </a:t>
            </a:r>
            <a:r>
              <a:rPr lang="sv-SE" dirty="0" smtClean="0"/>
              <a:t>omkastade talet </a:t>
            </a:r>
            <a:r>
              <a:rPr lang="sv-SE" dirty="0"/>
              <a:t>är 93. Differensen är 54. </a:t>
            </a:r>
            <a:endParaRPr lang="sv-SE" dirty="0" smtClean="0"/>
          </a:p>
        </p:txBody>
      </p:sp>
      <p:sp>
        <p:nvSpPr>
          <p:cNvPr id="10" name="Rektangel 9"/>
          <p:cNvSpPr/>
          <p:nvPr/>
        </p:nvSpPr>
        <p:spPr>
          <a:xfrm>
            <a:off x="1168400" y="4292097"/>
            <a:ext cx="631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 resultat får vi oavsett vilket tvåsiffrigt tal vi utgår ifrån.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68400" y="3505758"/>
            <a:ext cx="629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Differensen mellan de två siffrorna i det ursprungliga talet är 6.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168400" y="5114610"/>
            <a:ext cx="7551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</a:t>
            </a:r>
            <a:r>
              <a:rPr lang="sv-SE" dirty="0" smtClean="0"/>
              <a:t>väljer </a:t>
            </a:r>
            <a:r>
              <a:rPr lang="sv-SE" dirty="0"/>
              <a:t>till exempel talet 47. Det </a:t>
            </a:r>
            <a:r>
              <a:rPr lang="sv-SE" dirty="0" smtClean="0"/>
              <a:t>omkastade talet </a:t>
            </a:r>
            <a:r>
              <a:rPr lang="sv-SE" dirty="0"/>
              <a:t>ä</a:t>
            </a:r>
            <a:r>
              <a:rPr lang="sv-SE" dirty="0" smtClean="0"/>
              <a:t>r </a:t>
            </a:r>
            <a:r>
              <a:rPr lang="sv-SE" dirty="0"/>
              <a:t>74 och talens summa 121</a:t>
            </a:r>
            <a:r>
              <a:rPr lang="sv-SE" dirty="0" smtClean="0"/>
              <a:t>. </a:t>
            </a:r>
            <a:r>
              <a:rPr lang="sv-SE" dirty="0"/>
              <a:t>Om vi väljer talet 17 blir det omkastade talet 71 och summan </a:t>
            </a:r>
            <a:r>
              <a:rPr lang="hr-HR" dirty="0"/>
              <a:t>88</a:t>
            </a:r>
            <a:r>
              <a:rPr lang="hr-HR" dirty="0" smtClean="0"/>
              <a:t>.</a:t>
            </a:r>
            <a:endParaRPr lang="sv-SE" dirty="0" smtClean="0"/>
          </a:p>
        </p:txBody>
      </p:sp>
      <p:sp>
        <p:nvSpPr>
          <p:cNvPr id="14" name="Rektangel 13"/>
          <p:cNvSpPr/>
          <p:nvPr/>
        </p:nvSpPr>
        <p:spPr>
          <a:xfrm>
            <a:off x="1168400" y="5760941"/>
            <a:ext cx="7297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Summan </a:t>
            </a:r>
            <a:r>
              <a:rPr lang="sv-SE" dirty="0" smtClean="0"/>
              <a:t>är </a:t>
            </a:r>
            <a:r>
              <a:rPr lang="sv-SE" dirty="0"/>
              <a:t>alltid ett tal som </a:t>
            </a:r>
            <a:r>
              <a:rPr lang="sv-SE" dirty="0" smtClean="0"/>
              <a:t>är 11 gånger </a:t>
            </a:r>
            <a:r>
              <a:rPr lang="sv-SE" dirty="0"/>
              <a:t>summan av talets </a:t>
            </a:r>
            <a:r>
              <a:rPr lang="sv-SE" dirty="0" smtClean="0"/>
              <a:t>båda </a:t>
            </a:r>
            <a:r>
              <a:rPr lang="sv-SE" dirty="0"/>
              <a:t>siffror</a:t>
            </a:r>
            <a:r>
              <a:rPr lang="sv-SE" dirty="0" smtClean="0"/>
              <a:t>. </a:t>
            </a:r>
          </a:p>
          <a:p>
            <a:r>
              <a:rPr lang="sv-SE" dirty="0" smtClean="0"/>
              <a:t>7 + 4 = 11 och 11</a:t>
            </a:r>
            <a:r>
              <a:rPr lang="de-DE" dirty="0"/>
              <a:t>∙ </a:t>
            </a:r>
            <a:r>
              <a:rPr lang="de-DE" dirty="0" smtClean="0"/>
              <a:t>11 = 121 och 1 + 7 = 8 och 8 </a:t>
            </a:r>
            <a:r>
              <a:rPr lang="de-DE" dirty="0"/>
              <a:t>∙ </a:t>
            </a:r>
            <a:r>
              <a:rPr lang="de-DE" dirty="0" smtClean="0"/>
              <a:t>11 = 88.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3522889" y="43150"/>
            <a:ext cx="1915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 smtClean="0">
                <a:solidFill>
                  <a:srgbClr val="800000"/>
                </a:solidFill>
                <a:latin typeface="+mj-lt"/>
                <a:cs typeface="Comic Sans MS"/>
              </a:rPr>
              <a:t>Lösningar</a:t>
            </a:r>
            <a:endParaRPr lang="sv-SE" sz="3200" b="1" i="1" dirty="0">
              <a:solidFill>
                <a:srgbClr val="800000"/>
              </a:solidFill>
              <a:latin typeface="+mj-lt"/>
              <a:cs typeface="Comic Sans MS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3604169" y="793988"/>
            <a:ext cx="163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800000"/>
                </a:solidFill>
              </a:rPr>
              <a:t>MAGISK ÅLDER</a:t>
            </a:r>
            <a:endParaRPr lang="sv-SE" b="1" dirty="0">
              <a:solidFill>
                <a:srgbClr val="800000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3604169" y="1714660"/>
            <a:ext cx="172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800000"/>
                </a:solidFill>
              </a:rPr>
              <a:t>MAGISK LÄNGD</a:t>
            </a:r>
            <a:endParaRPr lang="sv-SE" b="1" dirty="0">
              <a:solidFill>
                <a:srgbClr val="800000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3390869" y="2759988"/>
            <a:ext cx="231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800000"/>
                </a:solidFill>
              </a:rPr>
              <a:t>MAGISK SKOSTORLEK</a:t>
            </a:r>
            <a:endParaRPr lang="sv-SE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4979" y="1369455"/>
            <a:ext cx="4572000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sv-SE" dirty="0"/>
              <a:t>Vissa fladdermöss flyttar under vintern</a:t>
            </a:r>
          </a:p>
          <a:p>
            <a:r>
              <a:rPr lang="sv-SE" dirty="0"/>
              <a:t>till varmare trakter. Vi antar att sträckan</a:t>
            </a:r>
          </a:p>
          <a:p>
            <a:r>
              <a:rPr lang="sv-SE" dirty="0"/>
              <a:t>är 1 500 km, att </a:t>
            </a:r>
            <a:r>
              <a:rPr lang="sv-SE" dirty="0" smtClean="0"/>
              <a:t>flygturen </a:t>
            </a:r>
            <a:r>
              <a:rPr lang="sv-SE" dirty="0"/>
              <a:t>tar 12 dygn och</a:t>
            </a:r>
          </a:p>
          <a:p>
            <a:r>
              <a:rPr lang="sv-SE" dirty="0"/>
              <a:t>att fladdermössen flyger halva dygnet.</a:t>
            </a:r>
          </a:p>
          <a:p>
            <a:endParaRPr lang="sv-SE" dirty="0" smtClean="0"/>
          </a:p>
          <a:p>
            <a:r>
              <a:rPr lang="sv-SE" dirty="0" smtClean="0"/>
              <a:t>Hur </a:t>
            </a:r>
            <a:r>
              <a:rPr lang="sv-SE" dirty="0"/>
              <a:t>många kilometer flyger de i så fall varje</a:t>
            </a:r>
          </a:p>
          <a:p>
            <a:r>
              <a:rPr lang="sv-SE" dirty="0"/>
              <a:t>timme i genomsnitt? Avrunda till heltal.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830" t="2557" r="2551" b="3144"/>
          <a:stretch/>
        </p:blipFill>
        <p:spPr>
          <a:xfrm>
            <a:off x="5693332" y="1311066"/>
            <a:ext cx="2197042" cy="2189597"/>
          </a:xfrm>
          <a:prstGeom prst="ellipse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290320" y="177907"/>
            <a:ext cx="676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Värdera och redovisa – stora och små djur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257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40" y="913761"/>
            <a:ext cx="2914150" cy="169208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40" y="2898043"/>
            <a:ext cx="3112012" cy="400527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683" y="913761"/>
            <a:ext cx="3365482" cy="182841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683" y="2898043"/>
            <a:ext cx="3231248" cy="3959957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2441941" y="142240"/>
            <a:ext cx="46090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– Vilken lösning är bäst?</a:t>
            </a:r>
          </a:p>
          <a:p>
            <a:r>
              <a:rPr lang="sv-SE" dirty="0" smtClean="0"/>
              <a:t>– Vilka brister ser du i de andra lösningarna?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16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98" y="4164565"/>
            <a:ext cx="6040434" cy="407097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998" y="4763930"/>
            <a:ext cx="5720767" cy="401256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98" y="5386305"/>
            <a:ext cx="7249985" cy="418038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6" name="textruta 5"/>
          <p:cNvSpPr txBox="1"/>
          <p:nvPr/>
        </p:nvSpPr>
        <p:spPr>
          <a:xfrm>
            <a:off x="2645141" y="3228345"/>
            <a:ext cx="33262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– Vem har löst uppgiften korrekt?</a:t>
            </a:r>
          </a:p>
          <a:p>
            <a:r>
              <a:rPr lang="sv-SE" dirty="0" smtClean="0"/>
              <a:t>– Vilka fel har de andra gjort?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645141" y="1561835"/>
            <a:ext cx="3463675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Beräkna    </a:t>
            </a:r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 + 7</a:t>
            </a:r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adley Hand Bold"/>
                <a:cs typeface="Bradley Hand Bold"/>
              </a:rPr>
              <a:t> </a:t>
            </a:r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∙ 2 – 10 / 2 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4942" y="2199269"/>
            <a:ext cx="1264920" cy="1295772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661016" y="140188"/>
            <a:ext cx="44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Vems metod är korrekt?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5685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800655" y="1812306"/>
            <a:ext cx="3326267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På ett kalas träffas 10 personer.</a:t>
            </a:r>
          </a:p>
          <a:p>
            <a:r>
              <a:rPr lang="sv-SE" dirty="0" smtClean="0"/>
              <a:t>Alla skakar hand med alla.</a:t>
            </a:r>
          </a:p>
          <a:p>
            <a:endParaRPr lang="sv-SE" dirty="0" smtClean="0"/>
          </a:p>
          <a:p>
            <a:r>
              <a:rPr lang="sv-SE" dirty="0" smtClean="0"/>
              <a:t>Hur många handskakningar blir det sammanlagt?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74" y="3790754"/>
            <a:ext cx="4452935" cy="2588318"/>
          </a:xfrm>
          <a:prstGeom prst="rect">
            <a:avLst/>
          </a:prstGeom>
          <a:ln w="19050" cmpd="sng">
            <a:solidFill>
              <a:srgbClr val="660066"/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3000" intensity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732" y="2078990"/>
            <a:ext cx="2242668" cy="998220"/>
          </a:xfrm>
          <a:prstGeom prst="ellipse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528936" y="140188"/>
            <a:ext cx="473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Fyrfältsproblem – skaka hand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892"/>
            <a:ext cx="9156697" cy="5322432"/>
          </a:xfrm>
          <a:prstGeom prst="rect">
            <a:avLst/>
          </a:prstGeom>
          <a:ln w="19050" cmpd="sng">
            <a:solidFill>
              <a:srgbClr val="660066"/>
            </a:solidFill>
          </a:ln>
        </p:spPr>
      </p:pic>
      <p:sp>
        <p:nvSpPr>
          <p:cNvPr id="9" name="Rektangel 8"/>
          <p:cNvSpPr/>
          <p:nvPr/>
        </p:nvSpPr>
        <p:spPr>
          <a:xfrm>
            <a:off x="4673600" y="3474720"/>
            <a:ext cx="410169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400" dirty="0" smtClean="0"/>
          </a:p>
          <a:p>
            <a:endParaRPr lang="sv-SE" sz="1400" dirty="0"/>
          </a:p>
          <a:p>
            <a:endParaRPr lang="sv-SE" sz="1000" dirty="0" smtClean="0"/>
          </a:p>
          <a:p>
            <a:endParaRPr lang="sv-SE" sz="1050" i="1" dirty="0" smtClean="0"/>
          </a:p>
          <a:p>
            <a:endParaRPr lang="sv-SE" sz="1000" dirty="0"/>
          </a:p>
          <a:p>
            <a:r>
              <a:rPr lang="sv-SE" sz="1400" dirty="0" smtClean="0"/>
              <a:t>			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6" name="Rektangel 5"/>
          <p:cNvSpPr/>
          <p:nvPr/>
        </p:nvSpPr>
        <p:spPr>
          <a:xfrm>
            <a:off x="589280" y="1290320"/>
            <a:ext cx="397256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/>
          </a:p>
        </p:txBody>
      </p:sp>
      <p:sp>
        <p:nvSpPr>
          <p:cNvPr id="3" name="Rektangel 2"/>
          <p:cNvSpPr/>
          <p:nvPr/>
        </p:nvSpPr>
        <p:spPr>
          <a:xfrm>
            <a:off x="4690970" y="1296066"/>
            <a:ext cx="408432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 smtClean="0"/>
          </a:p>
        </p:txBody>
      </p:sp>
      <p:sp>
        <p:nvSpPr>
          <p:cNvPr id="22" name="Rektangel 21"/>
          <p:cNvSpPr/>
          <p:nvPr/>
        </p:nvSpPr>
        <p:spPr>
          <a:xfrm>
            <a:off x="589280" y="3474720"/>
            <a:ext cx="397256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/>
          </a:p>
        </p:txBody>
      </p:sp>
      <p:pic>
        <p:nvPicPr>
          <p:cNvPr id="64" name="Bildobjekt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32" y="3602761"/>
            <a:ext cx="1314721" cy="181341"/>
          </a:xfrm>
          <a:prstGeom prst="rect">
            <a:avLst/>
          </a:prstGeom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621" y="1342750"/>
            <a:ext cx="1168400" cy="177800"/>
          </a:xfrm>
          <a:prstGeom prst="rect">
            <a:avLst/>
          </a:prstGeom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681" y="1520550"/>
            <a:ext cx="1323340" cy="1683726"/>
          </a:xfrm>
          <a:prstGeom prst="rect">
            <a:avLst/>
          </a:prstGeom>
        </p:spPr>
      </p:pic>
      <p:pic>
        <p:nvPicPr>
          <p:cNvPr id="67" name="Bildobjekt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121" y="3558256"/>
            <a:ext cx="1437639" cy="280130"/>
          </a:xfrm>
          <a:prstGeom prst="rect">
            <a:avLst/>
          </a:prstGeom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80" y="4022934"/>
            <a:ext cx="3860800" cy="633359"/>
          </a:xfrm>
          <a:prstGeom prst="rect">
            <a:avLst/>
          </a:prstGeom>
        </p:spPr>
      </p:pic>
      <p:sp>
        <p:nvSpPr>
          <p:cNvPr id="69" name="Rektangel 68"/>
          <p:cNvSpPr/>
          <p:nvPr/>
        </p:nvSpPr>
        <p:spPr>
          <a:xfrm>
            <a:off x="701040" y="4784766"/>
            <a:ext cx="39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/>
              <a:t>Antalet handskakningar bildar ett mönster som fortsätter med: 21   28   36    45</a:t>
            </a:r>
            <a:endParaRPr lang="sv-SE" sz="1400" dirty="0"/>
          </a:p>
        </p:txBody>
      </p:sp>
      <p:pic>
        <p:nvPicPr>
          <p:cNvPr id="70" name="Bildobjekt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000" y="1330050"/>
            <a:ext cx="1320800" cy="190500"/>
          </a:xfrm>
          <a:prstGeom prst="rect">
            <a:avLst/>
          </a:prstGeom>
        </p:spPr>
      </p:pic>
      <p:sp>
        <p:nvSpPr>
          <p:cNvPr id="71" name="Rektangel 70"/>
          <p:cNvSpPr/>
          <p:nvPr/>
        </p:nvSpPr>
        <p:spPr>
          <a:xfrm>
            <a:off x="4858057" y="1607708"/>
            <a:ext cx="3012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Varje person skakar hand med 9 andra personer, 10 ∙ 9 = 90. </a:t>
            </a:r>
          </a:p>
        </p:txBody>
      </p:sp>
      <p:sp>
        <p:nvSpPr>
          <p:cNvPr id="72" name="Rektangel 71"/>
          <p:cNvSpPr/>
          <p:nvPr/>
        </p:nvSpPr>
        <p:spPr>
          <a:xfrm>
            <a:off x="4858057" y="2157267"/>
            <a:ext cx="4196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Då har vi räknat alla </a:t>
            </a:r>
            <a:r>
              <a:rPr lang="sv-SE" sz="1400" dirty="0" smtClean="0"/>
              <a:t>handskakningar två </a:t>
            </a:r>
          </a:p>
          <a:p>
            <a:r>
              <a:rPr lang="sv-SE" sz="1400" dirty="0" smtClean="0"/>
              <a:t>gånger </a:t>
            </a:r>
            <a:r>
              <a:rPr lang="sv-SE" sz="1400" dirty="0"/>
              <a:t>– att A hälsar på B är detsamma som </a:t>
            </a:r>
            <a:endParaRPr lang="sv-SE" sz="1400" dirty="0" smtClean="0"/>
          </a:p>
          <a:p>
            <a:r>
              <a:rPr lang="sv-SE" sz="1400" dirty="0" smtClean="0"/>
              <a:t>att B </a:t>
            </a:r>
            <a:r>
              <a:rPr lang="sv-SE" sz="1400" dirty="0"/>
              <a:t>hälsar på A.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4858057" y="2896499"/>
            <a:ext cx="2266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Antalet är därför 90 / 2 = 45</a:t>
            </a:r>
            <a:r>
              <a:rPr lang="nb-NO" sz="1400" dirty="0"/>
              <a:t>.</a:t>
            </a:r>
            <a:endParaRPr lang="sv-SE" sz="1400" dirty="0"/>
          </a:p>
        </p:txBody>
      </p:sp>
      <p:sp>
        <p:nvSpPr>
          <p:cNvPr id="74" name="Rektangel 73"/>
          <p:cNvSpPr/>
          <p:nvPr/>
        </p:nvSpPr>
        <p:spPr>
          <a:xfrm>
            <a:off x="5402233" y="3869045"/>
            <a:ext cx="2933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Kan till exempel vara </a:t>
            </a:r>
            <a:r>
              <a:rPr lang="sv-SE" sz="1400" i="1" dirty="0"/>
              <a:t>Gissa och pröva</a:t>
            </a:r>
            <a:r>
              <a:rPr lang="sv-SE" sz="1400" dirty="0"/>
              <a:t>.</a:t>
            </a:r>
          </a:p>
        </p:txBody>
      </p:sp>
      <p:sp>
        <p:nvSpPr>
          <p:cNvPr id="75" name="Rektangel 74"/>
          <p:cNvSpPr/>
          <p:nvPr/>
        </p:nvSpPr>
        <p:spPr>
          <a:xfrm>
            <a:off x="5071417" y="4286961"/>
            <a:ext cx="3605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Börja med att gissa hur många handskakningar det blir. Låt sen 10 personer hälsa på varandra och räkna </a:t>
            </a:r>
            <a:r>
              <a:rPr lang="sv-SE" sz="1400" dirty="0" smtClean="0"/>
              <a:t>handskakningarna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01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653781" y="1196466"/>
            <a:ext cx="377412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Tänk dig att du ska räkna till en miljon och att varje tal ska sägas tydligt. </a:t>
            </a:r>
          </a:p>
          <a:p>
            <a:endParaRPr lang="sv-SE" dirty="0"/>
          </a:p>
          <a:p>
            <a:r>
              <a:rPr lang="sv-SE" dirty="0" smtClean="0"/>
              <a:t>Hur lång tid skulle det ta?</a:t>
            </a:r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1773238" y="2914831"/>
            <a:ext cx="6166610" cy="923330"/>
            <a:chOff x="1773238" y="3620336"/>
            <a:chExt cx="6166610" cy="923330"/>
          </a:xfrm>
        </p:grpSpPr>
        <p:sp>
          <p:nvSpPr>
            <p:cNvPr id="4" name="textruta 3"/>
            <p:cNvSpPr txBox="1"/>
            <p:nvPr/>
          </p:nvSpPr>
          <p:spPr>
            <a:xfrm>
              <a:off x="1773238" y="3714820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2349988" y="3620336"/>
              <a:ext cx="5589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Gissa hur lång tid det skulle ta? Tänk på att de flesta tal är sexsiffriga och att du inte kan räkna dygnet runt. </a:t>
              </a:r>
            </a:p>
            <a:p>
              <a:r>
                <a:rPr lang="sv-SE" dirty="0" smtClean="0"/>
                <a:t>Du måste äta sova och gå på toaletten också.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773238" y="4100470"/>
            <a:ext cx="6166610" cy="400110"/>
            <a:chOff x="1773238" y="3725673"/>
            <a:chExt cx="6166610" cy="400110"/>
          </a:xfrm>
        </p:grpSpPr>
        <p:sp>
          <p:nvSpPr>
            <p:cNvPr id="11" name="textruta 10"/>
            <p:cNvSpPr txBox="1"/>
            <p:nvPr/>
          </p:nvSpPr>
          <p:spPr>
            <a:xfrm>
              <a:off x="1773238" y="3725673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2349988" y="3725673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Räkna fram ett svar.</a:t>
              </a:r>
              <a:endParaRPr lang="sv-SE" dirty="0"/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773238" y="4756589"/>
            <a:ext cx="6166610" cy="400110"/>
            <a:chOff x="1773238" y="3725673"/>
            <a:chExt cx="6166610" cy="400110"/>
          </a:xfrm>
        </p:grpSpPr>
        <p:sp>
          <p:nvSpPr>
            <p:cNvPr id="14" name="textruta 13"/>
            <p:cNvSpPr txBox="1"/>
            <p:nvPr/>
          </p:nvSpPr>
          <p:spPr>
            <a:xfrm>
              <a:off x="1773238" y="3725673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2349988" y="3725673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Räkna ut hur lång tid det skulle ta att räkna till en miljard.</a:t>
              </a:r>
              <a:endParaRPr lang="sv-SE" dirty="0"/>
            </a:p>
          </p:txBody>
        </p:sp>
      </p:grpSp>
      <p:pic>
        <p:nvPicPr>
          <p:cNvPr id="16" name="Bildobjek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0" y="5280913"/>
            <a:ext cx="3850640" cy="1570592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1874838" y="138136"/>
            <a:ext cx="626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Räkna och häpna – räkna till en miljon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924864" y="5877876"/>
            <a:ext cx="5016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Med </a:t>
            </a:r>
            <a:r>
              <a:rPr lang="sv-SE" dirty="0"/>
              <a:t>12 h </a:t>
            </a:r>
            <a:r>
              <a:rPr lang="sv-SE" dirty="0" smtClean="0"/>
              <a:t>räknande </a:t>
            </a:r>
            <a:r>
              <a:rPr lang="sv-SE" dirty="0"/>
              <a:t>per dygn </a:t>
            </a:r>
            <a:r>
              <a:rPr lang="sv-SE" dirty="0" smtClean="0"/>
              <a:t>tar det </a:t>
            </a:r>
            <a:r>
              <a:rPr lang="sv-SE" sz="2400" b="1" dirty="0">
                <a:solidFill>
                  <a:srgbClr val="660066"/>
                </a:solidFill>
              </a:rPr>
              <a:t>320 </a:t>
            </a:r>
            <a:r>
              <a:rPr lang="sv-SE" sz="2400" b="1" dirty="0" smtClean="0">
                <a:solidFill>
                  <a:srgbClr val="660066"/>
                </a:solidFill>
              </a:rPr>
              <a:t>år</a:t>
            </a:r>
            <a:r>
              <a:rPr lang="sv-SE" dirty="0"/>
              <a:t>. Det </a:t>
            </a:r>
            <a:r>
              <a:rPr lang="sv-SE" dirty="0" smtClean="0"/>
              <a:t>är alltså </a:t>
            </a:r>
            <a:r>
              <a:rPr lang="sv-SE" dirty="0"/>
              <a:t>helt </a:t>
            </a:r>
            <a:r>
              <a:rPr lang="sv-SE" dirty="0" smtClean="0"/>
              <a:t>omöjligt </a:t>
            </a:r>
            <a:r>
              <a:rPr lang="sv-SE" dirty="0"/>
              <a:t>att </a:t>
            </a:r>
            <a:r>
              <a:rPr lang="sv-SE" dirty="0" smtClean="0"/>
              <a:t>räkna till </a:t>
            </a:r>
            <a:r>
              <a:rPr lang="sv-SE" dirty="0"/>
              <a:t>en miljard.</a:t>
            </a:r>
          </a:p>
        </p:txBody>
      </p:sp>
      <p:sp>
        <p:nvSpPr>
          <p:cNvPr id="5" name="Rektangel 4"/>
          <p:cNvSpPr/>
          <p:nvPr/>
        </p:nvSpPr>
        <p:spPr>
          <a:xfrm>
            <a:off x="1924864" y="3364516"/>
            <a:ext cx="5985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Om </a:t>
            </a:r>
            <a:r>
              <a:rPr lang="sv-SE" dirty="0"/>
              <a:t>vi antar att man kan </a:t>
            </a:r>
            <a:r>
              <a:rPr lang="sv-SE" dirty="0" smtClean="0"/>
              <a:t>räkna </a:t>
            </a:r>
            <a:r>
              <a:rPr lang="sv-SE" dirty="0"/>
              <a:t>12–13 h </a:t>
            </a:r>
            <a:r>
              <a:rPr lang="sv-SE" dirty="0" smtClean="0"/>
              <a:t>per dygn så </a:t>
            </a:r>
            <a:r>
              <a:rPr lang="sv-SE" dirty="0"/>
              <a:t>tar det </a:t>
            </a:r>
            <a:r>
              <a:rPr lang="sv-SE" sz="2400" b="1" dirty="0">
                <a:solidFill>
                  <a:srgbClr val="660066"/>
                </a:solidFill>
              </a:rPr>
              <a:t>drygt </a:t>
            </a:r>
            <a:r>
              <a:rPr lang="sv-SE" sz="2400" b="1" dirty="0" smtClean="0">
                <a:solidFill>
                  <a:srgbClr val="660066"/>
                </a:solidFill>
              </a:rPr>
              <a:t>två månader </a:t>
            </a:r>
            <a:r>
              <a:rPr lang="sv-SE" dirty="0"/>
              <a:t>att </a:t>
            </a:r>
            <a:r>
              <a:rPr lang="sv-SE" dirty="0" smtClean="0"/>
              <a:t>räkna till en </a:t>
            </a:r>
            <a:r>
              <a:rPr lang="sv-SE" dirty="0"/>
              <a:t>miljon.</a:t>
            </a:r>
          </a:p>
        </p:txBody>
      </p:sp>
      <p:sp>
        <p:nvSpPr>
          <p:cNvPr id="7" name="Rektangel 6"/>
          <p:cNvSpPr/>
          <p:nvPr/>
        </p:nvSpPr>
        <p:spPr>
          <a:xfrm>
            <a:off x="1956751" y="1628273"/>
            <a:ext cx="418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Flertalet tal upp till en miljon är sexsiffriga.</a:t>
            </a:r>
          </a:p>
        </p:txBody>
      </p:sp>
      <p:sp>
        <p:nvSpPr>
          <p:cNvPr id="8" name="Rektangel 7"/>
          <p:cNvSpPr/>
          <p:nvPr/>
        </p:nvSpPr>
        <p:spPr>
          <a:xfrm>
            <a:off x="1956751" y="2094766"/>
            <a:ext cx="5298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Att säga till exempel talet 123 456 tar ca </a:t>
            </a:r>
            <a:r>
              <a:rPr lang="sv-SE" dirty="0" smtClean="0"/>
              <a:t>tre sekunder</a:t>
            </a:r>
            <a:r>
              <a:rPr lang="sv-SE" dirty="0"/>
              <a:t>.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343363" y="1597495"/>
            <a:ext cx="42987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endParaRPr lang="sv-S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956751" y="44779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Flertalet tal upp till en miljard är niosiffriga</a:t>
            </a:r>
          </a:p>
          <a:p>
            <a:r>
              <a:rPr lang="sv-SE" dirty="0"/>
              <a:t>och tar i genomsnitt ca fem sekunder att säga.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924864" y="5324778"/>
            <a:ext cx="5651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Tiden blir då 5 000 000 000 s, vilket </a:t>
            </a:r>
            <a:r>
              <a:rPr lang="sv-SE" dirty="0" smtClean="0"/>
              <a:t>motsvarar cirka </a:t>
            </a:r>
            <a:r>
              <a:rPr lang="sv-SE" dirty="0"/>
              <a:t>160 år. 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343363" y="4477987"/>
            <a:ext cx="42987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</a:t>
            </a:r>
            <a:endParaRPr lang="sv-S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956750" y="2614017"/>
            <a:ext cx="605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Att säga en miljon tal tar då </a:t>
            </a:r>
            <a:r>
              <a:rPr lang="sv-SE" dirty="0" smtClean="0"/>
              <a:t>ca 3 </a:t>
            </a:r>
            <a:r>
              <a:rPr lang="sv-SE" dirty="0"/>
              <a:t>000 000 s, vilket motsvarar cirka </a:t>
            </a:r>
            <a:r>
              <a:rPr lang="sv-SE"/>
              <a:t>35 </a:t>
            </a:r>
            <a:r>
              <a:rPr lang="sv-SE" smtClean="0"/>
              <a:t>dygn.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3041683" y="416818"/>
            <a:ext cx="29730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 smtClean="0">
                <a:solidFill>
                  <a:srgbClr val="800000"/>
                </a:solidFill>
                <a:latin typeface="+mj-lt"/>
                <a:cs typeface="Comic Sans MS"/>
              </a:rPr>
              <a:t>Lösningsförslag</a:t>
            </a:r>
            <a:endParaRPr lang="sv-SE" sz="3200" b="1" i="1" dirty="0">
              <a:solidFill>
                <a:srgbClr val="800000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612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62859" y="122110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083228" y="1245624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a) Skriv ett tvåsiffrigt tal, vilket som helst, till exempel din mammas ålder.</a:t>
            </a:r>
            <a:endParaRPr lang="sv-SE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1083228" y="1559596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b) Kasta om talets siffror så du får ett nytt tvåsiffrigt tal.</a:t>
            </a:r>
            <a:endParaRPr lang="sv-SE" sz="1600" dirty="0"/>
          </a:p>
        </p:txBody>
      </p:sp>
      <p:sp>
        <p:nvSpPr>
          <p:cNvPr id="9" name="textruta 8"/>
          <p:cNvSpPr txBox="1"/>
          <p:nvPr/>
        </p:nvSpPr>
        <p:spPr>
          <a:xfrm>
            <a:off x="1083228" y="1898150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c) Beräkna differensen av det största och det minsta av de två talen.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1083228" y="2285962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d) Upprepa samma sak med det nya tvåsiffriga talet.</a:t>
            </a:r>
            <a:endParaRPr lang="sv-SE" sz="1600" dirty="0"/>
          </a:p>
        </p:txBody>
      </p:sp>
      <p:sp>
        <p:nvSpPr>
          <p:cNvPr id="11" name="textruta 10"/>
          <p:cNvSpPr txBox="1"/>
          <p:nvPr/>
        </p:nvSpPr>
        <p:spPr>
          <a:xfrm>
            <a:off x="1083228" y="2674218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e) Fortsätt på samma sätt tills du får ett ensiffrigt tal. Vilket är det?</a:t>
            </a:r>
            <a:endParaRPr lang="sv-SE" sz="1600" dirty="0"/>
          </a:p>
        </p:txBody>
      </p:sp>
      <p:sp>
        <p:nvSpPr>
          <p:cNvPr id="12" name="textruta 11"/>
          <p:cNvSpPr txBox="1"/>
          <p:nvPr/>
        </p:nvSpPr>
        <p:spPr>
          <a:xfrm>
            <a:off x="826607" y="336070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083228" y="3360704"/>
            <a:ext cx="661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Upprepa samma räkneprocedur med ett nytt tvåsiffrigt tal.</a:t>
            </a:r>
            <a:endParaRPr lang="sv-SE" sz="1600" dirty="0"/>
          </a:p>
        </p:txBody>
      </p:sp>
      <p:sp>
        <p:nvSpPr>
          <p:cNvPr id="14" name="textruta 13"/>
          <p:cNvSpPr txBox="1"/>
          <p:nvPr/>
        </p:nvSpPr>
        <p:spPr>
          <a:xfrm>
            <a:off x="826607" y="4174861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083228" y="4174861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Beskriv resultatet av din undersökning. Jämför ditt </a:t>
            </a:r>
            <a:r>
              <a:rPr lang="sv-SE" sz="1600" dirty="0"/>
              <a:t>r</a:t>
            </a:r>
            <a:r>
              <a:rPr lang="sv-SE" sz="1600" dirty="0" smtClean="0"/>
              <a:t>esultat med en kompis.</a:t>
            </a:r>
            <a:endParaRPr lang="sv-SE" sz="1600" dirty="0"/>
          </a:p>
        </p:txBody>
      </p:sp>
      <p:grpSp>
        <p:nvGrpSpPr>
          <p:cNvPr id="18" name="Grupp 17"/>
          <p:cNvGrpSpPr/>
          <p:nvPr/>
        </p:nvGrpSpPr>
        <p:grpSpPr>
          <a:xfrm>
            <a:off x="682534" y="710270"/>
            <a:ext cx="5282131" cy="5999956"/>
            <a:chOff x="682534" y="710270"/>
            <a:chExt cx="5282131" cy="5999956"/>
          </a:xfrm>
        </p:grpSpPr>
        <p:sp>
          <p:nvSpPr>
            <p:cNvPr id="6" name="textruta 5"/>
            <p:cNvSpPr txBox="1"/>
            <p:nvPr/>
          </p:nvSpPr>
          <p:spPr>
            <a:xfrm>
              <a:off x="682534" y="710270"/>
              <a:ext cx="1123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Ålder</a:t>
              </a:r>
              <a:endPara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9987" y="4936775"/>
              <a:ext cx="3614678" cy="1773451"/>
            </a:xfrm>
            <a:prstGeom prst="rect">
              <a:avLst/>
            </a:prstGeom>
          </p:spPr>
        </p:pic>
      </p:grpSp>
      <p:sp>
        <p:nvSpPr>
          <p:cNvPr id="19" name="textruta 18"/>
          <p:cNvSpPr txBox="1"/>
          <p:nvPr/>
        </p:nvSpPr>
        <p:spPr>
          <a:xfrm>
            <a:off x="1564640" y="183241"/>
            <a:ext cx="64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Resonerna och utveckla – magiska mått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82534" y="580521"/>
            <a:ext cx="112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Längd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62859" y="122110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83228" y="1245624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a) Skriv ett tresiffrigt tal, vilket som helst, till exempel din längd i centimeter.</a:t>
            </a:r>
            <a:endParaRPr lang="sv-SE" sz="1600" dirty="0"/>
          </a:p>
        </p:txBody>
      </p:sp>
      <p:sp>
        <p:nvSpPr>
          <p:cNvPr id="5" name="textruta 4"/>
          <p:cNvSpPr txBox="1"/>
          <p:nvPr/>
        </p:nvSpPr>
        <p:spPr>
          <a:xfrm>
            <a:off x="1083228" y="1584178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b) Skriv det tal som bildas om du vänder på talet.</a:t>
            </a:r>
            <a:endParaRPr lang="sv-SE" sz="1600" dirty="0"/>
          </a:p>
        </p:txBody>
      </p:sp>
      <p:sp>
        <p:nvSpPr>
          <p:cNvPr id="6" name="textruta 5"/>
          <p:cNvSpPr txBox="1"/>
          <p:nvPr/>
        </p:nvSpPr>
        <p:spPr>
          <a:xfrm>
            <a:off x="1083228" y="1947408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c) Beräkna differensen av det största och det minsta av de två talen.</a:t>
            </a:r>
            <a:endParaRPr lang="sv-SE" sz="1600" dirty="0"/>
          </a:p>
        </p:txBody>
      </p:sp>
      <p:sp>
        <p:nvSpPr>
          <p:cNvPr id="7" name="textruta 6"/>
          <p:cNvSpPr txBox="1"/>
          <p:nvPr/>
        </p:nvSpPr>
        <p:spPr>
          <a:xfrm>
            <a:off x="1083228" y="2285962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d) Upprepa samma sak med det nya tresiffriga talet.</a:t>
            </a:r>
            <a:endParaRPr lang="sv-SE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826607" y="309286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083228" y="3046664"/>
            <a:ext cx="6616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Fortsätt på samma sätt tills du får ett tvåsiffrigt tal. Vilket är det?</a:t>
            </a:r>
          </a:p>
          <a:p>
            <a:r>
              <a:rPr lang="sv-SE" sz="1600" dirty="0" smtClean="0"/>
              <a:t>Upprepa samma räkneprocedur med ett nytt tresiffrigt tal.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826607" y="4174861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083228" y="4174861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Beskriv resultatet av din undersökning. Jämför ditt </a:t>
            </a:r>
            <a:r>
              <a:rPr lang="sv-SE" sz="1600" dirty="0"/>
              <a:t>r</a:t>
            </a:r>
            <a:r>
              <a:rPr lang="sv-SE" sz="1600" dirty="0" smtClean="0"/>
              <a:t>esultat med en kompis.</a:t>
            </a:r>
            <a:endParaRPr lang="sv-SE" sz="1600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97" y="4802560"/>
            <a:ext cx="1503761" cy="186416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96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62859" y="122110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83228" y="1245624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a) Skriv ett tvåsiffrigt tal, vilket som helst, till exempel din skostorlek.</a:t>
            </a:r>
            <a:endParaRPr lang="sv-SE" sz="1600" dirty="0"/>
          </a:p>
        </p:txBody>
      </p:sp>
      <p:sp>
        <p:nvSpPr>
          <p:cNvPr id="5" name="textruta 4"/>
          <p:cNvSpPr txBox="1"/>
          <p:nvPr/>
        </p:nvSpPr>
        <p:spPr>
          <a:xfrm>
            <a:off x="1083228" y="1584178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b) Kasta om talets siffror så du får ett nytt tvåsiffrigt tal.</a:t>
            </a:r>
            <a:endParaRPr lang="sv-SE" sz="1600" dirty="0"/>
          </a:p>
        </p:txBody>
      </p:sp>
      <p:sp>
        <p:nvSpPr>
          <p:cNvPr id="6" name="textruta 5"/>
          <p:cNvSpPr txBox="1"/>
          <p:nvPr/>
        </p:nvSpPr>
        <p:spPr>
          <a:xfrm>
            <a:off x="1083228" y="1947408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c) Beräkna differensen av det största och det minsta av de två talen.</a:t>
            </a:r>
            <a:endParaRPr lang="sv-SE" sz="1600" dirty="0"/>
          </a:p>
        </p:txBody>
      </p:sp>
      <p:sp>
        <p:nvSpPr>
          <p:cNvPr id="7" name="textruta 6"/>
          <p:cNvSpPr txBox="1"/>
          <p:nvPr/>
        </p:nvSpPr>
        <p:spPr>
          <a:xfrm>
            <a:off x="1083228" y="2285962"/>
            <a:ext cx="6922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d) Differensen är lika med det tal man får om man tar den stora siffran i det   </a:t>
            </a:r>
          </a:p>
          <a:p>
            <a:r>
              <a:rPr lang="sv-SE" sz="1600" dirty="0"/>
              <a:t> </a:t>
            </a:r>
            <a:r>
              <a:rPr lang="sv-SE" sz="1600" dirty="0" smtClean="0"/>
              <a:t>    tvåsiffriga talet minus den mindre siffran och sen multiplicerar md ett visst tal. </a:t>
            </a:r>
          </a:p>
          <a:p>
            <a:r>
              <a:rPr lang="sv-SE" sz="1600" dirty="0"/>
              <a:t> </a:t>
            </a:r>
            <a:r>
              <a:rPr lang="sv-SE" sz="1600" dirty="0" smtClean="0"/>
              <a:t>    Vilket tal då?</a:t>
            </a:r>
            <a:endParaRPr lang="sv-SE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1083228" y="3116959"/>
            <a:ext cx="6922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e) Gör om undersökningen med ett annat tvåsiffrigt tal. Jämför med en kompis.</a:t>
            </a:r>
            <a:endParaRPr lang="sv-SE" sz="1600" dirty="0"/>
          </a:p>
        </p:txBody>
      </p:sp>
      <p:sp>
        <p:nvSpPr>
          <p:cNvPr id="9" name="textruta 8"/>
          <p:cNvSpPr txBox="1"/>
          <p:nvPr/>
        </p:nvSpPr>
        <p:spPr>
          <a:xfrm>
            <a:off x="762859" y="3831101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1083228" y="3754156"/>
            <a:ext cx="661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Gör en liknande undersökning som den ovan men istället för att beräkna differensen av de två talen beräknar du summan.</a:t>
            </a:r>
          </a:p>
          <a:p>
            <a:r>
              <a:rPr lang="sv-SE" sz="1600" dirty="0" smtClean="0"/>
              <a:t>Alla summor har något gemensamt. Vad?</a:t>
            </a:r>
            <a:endParaRPr lang="sv-SE" sz="1600" dirty="0"/>
          </a:p>
        </p:txBody>
      </p:sp>
      <p:grpSp>
        <p:nvGrpSpPr>
          <p:cNvPr id="12" name="Grupp 11"/>
          <p:cNvGrpSpPr/>
          <p:nvPr/>
        </p:nvGrpSpPr>
        <p:grpSpPr>
          <a:xfrm>
            <a:off x="682534" y="580521"/>
            <a:ext cx="4946106" cy="6175879"/>
            <a:chOff x="682534" y="580521"/>
            <a:chExt cx="4946106" cy="6175879"/>
          </a:xfrm>
        </p:grpSpPr>
        <p:sp>
          <p:nvSpPr>
            <p:cNvPr id="2" name="textruta 1"/>
            <p:cNvSpPr txBox="1"/>
            <p:nvPr/>
          </p:nvSpPr>
          <p:spPr>
            <a:xfrm>
              <a:off x="682534" y="580521"/>
              <a:ext cx="1959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Skostorlek</a:t>
              </a:r>
              <a:endPara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4600" y="4912360"/>
              <a:ext cx="1844040" cy="1844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91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23640</TotalTime>
  <Words>1030</Words>
  <Application>Microsoft Macintosh PowerPoint</Application>
  <PresentationFormat>Bildspel på skärmen (4:3)</PresentationFormat>
  <Paragraphs>123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189</cp:revision>
  <dcterms:created xsi:type="dcterms:W3CDTF">2017-04-10T07:17:33Z</dcterms:created>
  <dcterms:modified xsi:type="dcterms:W3CDTF">2017-08-06T07:34:12Z</dcterms:modified>
</cp:coreProperties>
</file>