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28" r:id="rId2"/>
    <p:sldId id="329" r:id="rId3"/>
    <p:sldId id="330" r:id="rId4"/>
    <p:sldId id="331" r:id="rId5"/>
    <p:sldId id="332" r:id="rId6"/>
    <p:sldId id="333" r:id="rId7"/>
    <p:sldId id="335" r:id="rId8"/>
    <p:sldId id="334" r:id="rId9"/>
    <p:sldId id="336" r:id="rId10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1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4" autoAdjust="0"/>
    <p:restoredTop sz="99685" autoAdjust="0"/>
  </p:normalViewPr>
  <p:slideViewPr>
    <p:cSldViewPr snapToGrid="0" snapToObjects="1">
      <p:cViewPr>
        <p:scale>
          <a:sx n="103" d="100"/>
          <a:sy n="103" d="100"/>
        </p:scale>
        <p:origin x="-202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17-10-10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2F7B31-AE81-C847-B55C-DAA887F93BB7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9212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17-10-10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17-10-10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17-10-10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17-10-10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17-10-10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17-10-10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17-10-10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17-10-10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17-10-10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17-10-10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17-10-10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17-10-10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2461291" y="140188"/>
            <a:ext cx="4442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Chalkboard"/>
              </a:rPr>
              <a:t>Problemlösningsstrategier</a:t>
            </a:r>
            <a:endParaRPr lang="sv-SE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Chalkboard"/>
            </a:endParaRPr>
          </a:p>
        </p:txBody>
      </p:sp>
      <p:grpSp>
        <p:nvGrpSpPr>
          <p:cNvPr id="14" name="Grupp 13"/>
          <p:cNvGrpSpPr/>
          <p:nvPr/>
        </p:nvGrpSpPr>
        <p:grpSpPr>
          <a:xfrm>
            <a:off x="2911771" y="699310"/>
            <a:ext cx="3068115" cy="584776"/>
            <a:chOff x="2721943" y="699310"/>
            <a:chExt cx="3068115" cy="584776"/>
          </a:xfrm>
        </p:grpSpPr>
        <p:sp>
          <p:nvSpPr>
            <p:cNvPr id="24" name="textruta 23"/>
            <p:cNvSpPr txBox="1"/>
            <p:nvPr/>
          </p:nvSpPr>
          <p:spPr>
            <a:xfrm>
              <a:off x="2721943" y="803292"/>
              <a:ext cx="429875" cy="400110"/>
            </a:xfrm>
            <a:prstGeom prst="rect">
              <a:avLst/>
            </a:prstGeom>
            <a:solidFill>
              <a:srgbClr val="80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v-SE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1.</a:t>
              </a:r>
              <a:endParaRPr lang="sv-SE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3428558" y="699310"/>
              <a:ext cx="23615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3200" b="1" dirty="0">
                  <a:solidFill>
                    <a:srgbClr val="800000"/>
                  </a:solidFill>
                </a:rPr>
                <a:t>Rita en figur</a:t>
              </a:r>
            </a:p>
          </p:txBody>
        </p:sp>
      </p:grp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144" y="3870735"/>
            <a:ext cx="4267332" cy="48077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144" y="3436276"/>
            <a:ext cx="2586756" cy="47778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1771" y="4351509"/>
            <a:ext cx="1033573" cy="584685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5344" y="4374872"/>
            <a:ext cx="2958407" cy="478566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552" y="3675168"/>
            <a:ext cx="1413346" cy="938987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973506" y="5159557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Avståndet mellan C och D är</a:t>
            </a:r>
          </a:p>
        </p:txBody>
      </p:sp>
      <p:sp>
        <p:nvSpPr>
          <p:cNvPr id="11" name="Rektangel 10"/>
          <p:cNvSpPr/>
          <p:nvPr/>
        </p:nvSpPr>
        <p:spPr>
          <a:xfrm>
            <a:off x="4924587" y="5156507"/>
            <a:ext cx="2248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(15 + 5 – 12) km 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7061763" y="5137398"/>
            <a:ext cx="78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Bradley Hand Bold"/>
                <a:cs typeface="Bradley Hand Bold"/>
              </a:rPr>
              <a:t>8 km.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2554587" y="5862214"/>
            <a:ext cx="373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</a:t>
            </a:r>
            <a:r>
              <a:rPr lang="sv-SE" dirty="0" smtClean="0">
                <a:latin typeface="Bradley Hand Bold"/>
                <a:cs typeface="Bradley Hand Bold"/>
              </a:rPr>
              <a:t>Det </a:t>
            </a:r>
            <a:r>
              <a:rPr lang="sv-SE" dirty="0">
                <a:latin typeface="Bradley Hand Bold"/>
                <a:cs typeface="Bradley Hand Bold"/>
              </a:rPr>
              <a:t>är 8 km mellan C och D.</a:t>
            </a:r>
          </a:p>
        </p:txBody>
      </p:sp>
      <p:grpSp>
        <p:nvGrpSpPr>
          <p:cNvPr id="16" name="Grupp 15"/>
          <p:cNvGrpSpPr/>
          <p:nvPr/>
        </p:nvGrpSpPr>
        <p:grpSpPr>
          <a:xfrm>
            <a:off x="2173981" y="1269851"/>
            <a:ext cx="5675371" cy="2031325"/>
            <a:chOff x="2173981" y="1269851"/>
            <a:chExt cx="5675371" cy="2031325"/>
          </a:xfrm>
        </p:grpSpPr>
        <p:sp>
          <p:nvSpPr>
            <p:cNvPr id="2" name="Rektangel 1"/>
            <p:cNvSpPr/>
            <p:nvPr/>
          </p:nvSpPr>
          <p:spPr>
            <a:xfrm>
              <a:off x="2173981" y="1269851"/>
              <a:ext cx="5675371" cy="203132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dirty="0" smtClean="0"/>
                <a:t>Fyra orter A, B, C och D ligger längs en väg. Avståndet mellan A och C är 12 km. Mellan B och D är det 15 km. </a:t>
              </a:r>
            </a:p>
            <a:p>
              <a:endParaRPr lang="sv-SE" dirty="0" smtClean="0"/>
            </a:p>
            <a:p>
              <a:r>
                <a:rPr lang="sv-SE" dirty="0" smtClean="0"/>
                <a:t>Avståndet </a:t>
              </a:r>
              <a:r>
                <a:rPr lang="sv-SE" dirty="0"/>
                <a:t>mellan A och B är en </a:t>
              </a:r>
              <a:r>
                <a:rPr lang="sv-SE" dirty="0" smtClean="0"/>
                <a:t>tredjedel </a:t>
              </a:r>
            </a:p>
            <a:p>
              <a:r>
                <a:rPr lang="sv-SE" dirty="0" smtClean="0"/>
                <a:t>av </a:t>
              </a:r>
              <a:r>
                <a:rPr lang="sv-SE" dirty="0"/>
                <a:t>avståndet mellan B och D. </a:t>
              </a:r>
              <a:endParaRPr lang="sv-SE" dirty="0" smtClean="0"/>
            </a:p>
            <a:p>
              <a:endParaRPr lang="sv-SE" dirty="0"/>
            </a:p>
            <a:p>
              <a:r>
                <a:rPr lang="sv-SE" dirty="0" smtClean="0"/>
                <a:t>Hur </a:t>
              </a:r>
              <a:r>
                <a:rPr lang="sv-SE" dirty="0"/>
                <a:t>långt är det mellan C och D?</a:t>
              </a:r>
            </a:p>
          </p:txBody>
        </p:sp>
        <p:pic>
          <p:nvPicPr>
            <p:cNvPr id="15" name="Bildobjekt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62417" y="2195792"/>
              <a:ext cx="1492025" cy="1001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6725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2756439" y="699310"/>
            <a:ext cx="3730935" cy="584776"/>
            <a:chOff x="2721943" y="699310"/>
            <a:chExt cx="3730935" cy="584776"/>
          </a:xfrm>
        </p:grpSpPr>
        <p:sp>
          <p:nvSpPr>
            <p:cNvPr id="3" name="textruta 2"/>
            <p:cNvSpPr txBox="1"/>
            <p:nvPr/>
          </p:nvSpPr>
          <p:spPr>
            <a:xfrm>
              <a:off x="2721943" y="803292"/>
              <a:ext cx="429875" cy="400110"/>
            </a:xfrm>
            <a:prstGeom prst="rect">
              <a:avLst/>
            </a:prstGeom>
            <a:solidFill>
              <a:srgbClr val="80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v-SE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2.</a:t>
              </a:r>
              <a:endParaRPr lang="sv-SE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" name="textruta 3"/>
            <p:cNvSpPr txBox="1"/>
            <p:nvPr/>
          </p:nvSpPr>
          <p:spPr>
            <a:xfrm>
              <a:off x="3428558" y="699310"/>
              <a:ext cx="302432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3200" b="1" dirty="0" smtClean="0">
                  <a:solidFill>
                    <a:srgbClr val="800000"/>
                  </a:solidFill>
                </a:rPr>
                <a:t>Gissa och pröva</a:t>
              </a:r>
              <a:endParaRPr lang="sv-SE" sz="3200" b="1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8" name="Grupp 7"/>
          <p:cNvGrpSpPr/>
          <p:nvPr/>
        </p:nvGrpSpPr>
        <p:grpSpPr>
          <a:xfrm>
            <a:off x="1204993" y="1324226"/>
            <a:ext cx="6688391" cy="1282555"/>
            <a:chOff x="1206103" y="1406452"/>
            <a:chExt cx="6688391" cy="1282555"/>
          </a:xfrm>
        </p:grpSpPr>
        <p:sp>
          <p:nvSpPr>
            <p:cNvPr id="5" name="Rektangel 4"/>
            <p:cNvSpPr/>
            <p:nvPr/>
          </p:nvSpPr>
          <p:spPr>
            <a:xfrm>
              <a:off x="1206103" y="1406452"/>
              <a:ext cx="6688391" cy="12003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dirty="0"/>
                <a:t>Hedvig samlar på fem- och tiokronor</a:t>
              </a:r>
              <a:r>
                <a:rPr lang="sv-SE" dirty="0" smtClean="0"/>
                <a:t>. Hon </a:t>
              </a:r>
              <a:r>
                <a:rPr lang="sv-SE" dirty="0"/>
                <a:t>har totalt 100 mynt </a:t>
              </a:r>
              <a:r>
                <a:rPr lang="sv-SE" dirty="0" smtClean="0"/>
                <a:t>som sammanlagt </a:t>
              </a:r>
              <a:r>
                <a:rPr lang="sv-SE" dirty="0"/>
                <a:t>är värda 720 kr</a:t>
              </a:r>
              <a:r>
                <a:rPr lang="sv-SE" dirty="0" smtClean="0"/>
                <a:t>.</a:t>
              </a:r>
            </a:p>
            <a:p>
              <a:endParaRPr lang="sv-SE" dirty="0"/>
            </a:p>
            <a:p>
              <a:r>
                <a:rPr lang="sv-SE" dirty="0"/>
                <a:t>Hur många mynt av varje </a:t>
              </a:r>
              <a:r>
                <a:rPr lang="sv-SE" dirty="0" smtClean="0"/>
                <a:t>sort har </a:t>
              </a:r>
              <a:r>
                <a:rPr lang="sv-SE" dirty="0"/>
                <a:t>Hedvig?</a:t>
              </a:r>
            </a:p>
          </p:txBody>
        </p:sp>
        <p:pic>
          <p:nvPicPr>
            <p:cNvPr id="7" name="Bildobjekt 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4175" b="98362" l="1689" r="97735">
                          <a14:foregroundMark x1="17051" y1="44235" x2="17051" y2="44235"/>
                          <a14:foregroundMark x1="34638" y1="55036" x2="34638" y2="55036"/>
                          <a14:foregroundMark x1="35214" y1="56068" x2="35214" y2="56068"/>
                          <a14:foregroundMark x1="49423" y1="58131" x2="49423" y2="58131"/>
                          <a14:foregroundMark x1="47900" y1="56675" x2="47900" y2="56675"/>
                          <a14:backgroundMark x1="35914" y1="56675" x2="35914" y2="56675"/>
                        </a14:backgroundRemoval>
                      </a14:imgEffect>
                    </a14:imgLayer>
                  </a14:imgProps>
                </a:ext>
              </a:extLst>
            </a:blip>
            <a:srcRect t="40927" r="1690"/>
            <a:stretch/>
          </p:blipFill>
          <p:spPr>
            <a:xfrm>
              <a:off x="5871234" y="1863822"/>
              <a:ext cx="2023260" cy="825185"/>
            </a:xfrm>
            <a:prstGeom prst="rect">
              <a:avLst/>
            </a:prstGeom>
          </p:spPr>
        </p:pic>
      </p:grpSp>
      <p:pic>
        <p:nvPicPr>
          <p:cNvPr id="9" name="Bildobjek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920" y="2883005"/>
            <a:ext cx="5747266" cy="467574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6920" y="3350580"/>
            <a:ext cx="5747266" cy="389206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6920" y="3739785"/>
            <a:ext cx="5747266" cy="395915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6920" y="4135700"/>
            <a:ext cx="5747266" cy="382935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6920" y="4518635"/>
            <a:ext cx="5747266" cy="372778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1968311" y="5614443"/>
            <a:ext cx="5654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Hedvig har 56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r>
              <a:rPr lang="sv-SE" dirty="0">
                <a:latin typeface="Bradley Hand Bold"/>
                <a:cs typeface="Bradley Hand Bold"/>
              </a:rPr>
              <a:t> femkronor och 44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r>
              <a:rPr lang="sv-SE" dirty="0">
                <a:latin typeface="Bradley Hand Bold"/>
                <a:cs typeface="Bradley Hand Bold"/>
              </a:rPr>
              <a:t> tiokronor</a:t>
            </a:r>
            <a:r>
              <a:rPr lang="sv-SE" dirty="0" smtClean="0">
                <a:latin typeface="Bradley Hand Bold"/>
                <a:cs typeface="Bradley Hand Bold"/>
              </a:rPr>
              <a:t>.</a:t>
            </a:r>
            <a:endParaRPr lang="sv-SE" dirty="0">
              <a:latin typeface="Bradley Hand Bold"/>
              <a:cs typeface="Bradley Hand Bold"/>
            </a:endParaRPr>
          </a:p>
        </p:txBody>
      </p:sp>
    </p:spTree>
    <p:extLst>
      <p:ext uri="{BB962C8B-B14F-4D97-AF65-F5344CB8AC3E}">
        <p14:creationId xmlns:p14="http://schemas.microsoft.com/office/powerpoint/2010/main" val="1633184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/>
          <p:cNvGrpSpPr/>
          <p:nvPr/>
        </p:nvGrpSpPr>
        <p:grpSpPr>
          <a:xfrm>
            <a:off x="2451566" y="999278"/>
            <a:ext cx="4603891" cy="3072010"/>
            <a:chOff x="2175391" y="1192062"/>
            <a:chExt cx="4603891" cy="3072010"/>
          </a:xfrm>
        </p:grpSpPr>
        <p:sp>
          <p:nvSpPr>
            <p:cNvPr id="7" name="Rektangel 6"/>
            <p:cNvSpPr/>
            <p:nvPr/>
          </p:nvSpPr>
          <p:spPr>
            <a:xfrm>
              <a:off x="2175391" y="1192062"/>
              <a:ext cx="4603891" cy="64633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dirty="0"/>
                <a:t>På hur många sätt kan man </a:t>
              </a:r>
              <a:r>
                <a:rPr lang="sv-SE" dirty="0" smtClean="0"/>
                <a:t>ta sig </a:t>
              </a:r>
              <a:r>
                <a:rPr lang="sv-SE" dirty="0"/>
                <a:t>från A till B om man bara </a:t>
              </a:r>
              <a:r>
                <a:rPr lang="sv-SE" dirty="0" smtClean="0"/>
                <a:t>får röra </a:t>
              </a:r>
              <a:r>
                <a:rPr lang="sv-SE" dirty="0"/>
                <a:t>sig åt höger och nedåt?</a:t>
              </a:r>
            </a:p>
          </p:txBody>
        </p:sp>
        <p:grpSp>
          <p:nvGrpSpPr>
            <p:cNvPr id="11" name="Grupp 10"/>
            <p:cNvGrpSpPr/>
            <p:nvPr/>
          </p:nvGrpSpPr>
          <p:grpSpPr>
            <a:xfrm>
              <a:off x="3422751" y="1990413"/>
              <a:ext cx="2477782" cy="2273659"/>
              <a:chOff x="3110849" y="1744418"/>
              <a:chExt cx="2140719" cy="2038658"/>
            </a:xfrm>
          </p:grpSpPr>
          <p:pic>
            <p:nvPicPr>
              <p:cNvPr id="9" name="Bildobjekt 8"/>
              <p:cNvPicPr>
                <a:picLocks noChangeAspect="1"/>
              </p:cNvPicPr>
              <p:nvPr/>
            </p:nvPicPr>
            <p:blipFill rotWithShape="1">
              <a:blip r:embed="rId2"/>
              <a:srcRect l="1417" t="-155" b="2909"/>
              <a:stretch/>
            </p:blipFill>
            <p:spPr>
              <a:xfrm>
                <a:off x="3110849" y="1782457"/>
                <a:ext cx="2034627" cy="2000619"/>
              </a:xfrm>
              <a:prstGeom prst="rect">
                <a:avLst/>
              </a:prstGeom>
            </p:spPr>
          </p:pic>
          <p:sp>
            <p:nvSpPr>
              <p:cNvPr id="10" name="Rektangel 9"/>
              <p:cNvSpPr/>
              <p:nvPr/>
            </p:nvSpPr>
            <p:spPr>
              <a:xfrm>
                <a:off x="4765065" y="1744418"/>
                <a:ext cx="486503" cy="611034"/>
              </a:xfrm>
              <a:prstGeom prst="rect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pic>
        <p:nvPicPr>
          <p:cNvPr id="13" name="Bildobjekt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65" y="2479098"/>
            <a:ext cx="3113935" cy="965406"/>
          </a:xfrm>
          <a:prstGeom prst="rect">
            <a:avLst/>
          </a:prstGeom>
        </p:spPr>
      </p:pic>
      <p:sp>
        <p:nvSpPr>
          <p:cNvPr id="14" name="Rektangel 13"/>
          <p:cNvSpPr/>
          <p:nvPr/>
        </p:nvSpPr>
        <p:spPr>
          <a:xfrm>
            <a:off x="2261280" y="4274367"/>
            <a:ext cx="1596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Från A till </a:t>
            </a:r>
            <a:r>
              <a:rPr lang="sv-SE" dirty="0" smtClean="0">
                <a:latin typeface="Bradley Hand Bold"/>
                <a:cs typeface="Bradley Hand Bold"/>
              </a:rPr>
              <a:t>C :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3798830" y="4283420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 sätt</a:t>
            </a:r>
          </a:p>
        </p:txBody>
      </p:sp>
      <p:sp>
        <p:nvSpPr>
          <p:cNvPr id="16" name="Rektangel 15"/>
          <p:cNvSpPr/>
          <p:nvPr/>
        </p:nvSpPr>
        <p:spPr>
          <a:xfrm>
            <a:off x="2270973" y="4643699"/>
            <a:ext cx="1586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Från C till </a:t>
            </a:r>
            <a:r>
              <a:rPr lang="sv-SE" dirty="0" smtClean="0">
                <a:latin typeface="Bradley Hand Bold"/>
                <a:cs typeface="Bradley Hand Bold"/>
              </a:rPr>
              <a:t>B :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3798830" y="4643699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 sätt</a:t>
            </a:r>
          </a:p>
        </p:txBody>
      </p:sp>
      <p:sp>
        <p:nvSpPr>
          <p:cNvPr id="18" name="Rektangel 17"/>
          <p:cNvSpPr/>
          <p:nvPr/>
        </p:nvSpPr>
        <p:spPr>
          <a:xfrm>
            <a:off x="2248353" y="5013031"/>
            <a:ext cx="1609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Från A till </a:t>
            </a:r>
            <a:r>
              <a:rPr lang="sv-SE" dirty="0" smtClean="0">
                <a:latin typeface="Bradley Hand Bold"/>
                <a:cs typeface="Bradley Hand Bold"/>
              </a:rPr>
              <a:t>B :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3798830" y="5013031"/>
            <a:ext cx="1352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 · 6 sätt =</a:t>
            </a:r>
          </a:p>
        </p:txBody>
      </p:sp>
      <p:sp>
        <p:nvSpPr>
          <p:cNvPr id="20" name="Rektangel 19"/>
          <p:cNvSpPr/>
          <p:nvPr/>
        </p:nvSpPr>
        <p:spPr>
          <a:xfrm>
            <a:off x="5011186" y="5007419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36 sätt</a:t>
            </a:r>
          </a:p>
        </p:txBody>
      </p:sp>
      <p:sp>
        <p:nvSpPr>
          <p:cNvPr id="21" name="Rektangel 20"/>
          <p:cNvSpPr/>
          <p:nvPr/>
        </p:nvSpPr>
        <p:spPr>
          <a:xfrm>
            <a:off x="1759045" y="5799109"/>
            <a:ext cx="4854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Man kan ta sig från A till B på 36 sätt.</a:t>
            </a:r>
          </a:p>
        </p:txBody>
      </p:sp>
      <p:grpSp>
        <p:nvGrpSpPr>
          <p:cNvPr id="8" name="Grupp 7"/>
          <p:cNvGrpSpPr/>
          <p:nvPr/>
        </p:nvGrpSpPr>
        <p:grpSpPr>
          <a:xfrm>
            <a:off x="2756439" y="218516"/>
            <a:ext cx="5262790" cy="584776"/>
            <a:chOff x="2756439" y="218516"/>
            <a:chExt cx="5262790" cy="584776"/>
          </a:xfrm>
        </p:grpSpPr>
        <p:grpSp>
          <p:nvGrpSpPr>
            <p:cNvPr id="3" name="Grupp 2"/>
            <p:cNvGrpSpPr/>
            <p:nvPr/>
          </p:nvGrpSpPr>
          <p:grpSpPr>
            <a:xfrm>
              <a:off x="2756439" y="218516"/>
              <a:ext cx="3730935" cy="584776"/>
              <a:chOff x="2721943" y="699310"/>
              <a:chExt cx="3730935" cy="584776"/>
            </a:xfrm>
          </p:grpSpPr>
          <p:sp>
            <p:nvSpPr>
              <p:cNvPr id="4" name="textruta 3"/>
              <p:cNvSpPr txBox="1"/>
              <p:nvPr/>
            </p:nvSpPr>
            <p:spPr>
              <a:xfrm>
                <a:off x="2721943" y="803292"/>
                <a:ext cx="429875" cy="400110"/>
              </a:xfrm>
              <a:prstGeom prst="rect">
                <a:avLst/>
              </a:prstGeom>
              <a:solidFill>
                <a:srgbClr val="800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3.</a:t>
                </a:r>
                <a:endParaRPr lang="sv-SE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5" name="textruta 4"/>
              <p:cNvSpPr txBox="1"/>
              <p:nvPr/>
            </p:nvSpPr>
            <p:spPr>
              <a:xfrm>
                <a:off x="3428558" y="699310"/>
                <a:ext cx="302432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3200" b="1" dirty="0" smtClean="0">
                    <a:solidFill>
                      <a:srgbClr val="800000"/>
                    </a:solidFill>
                  </a:rPr>
                  <a:t>Steg för steg</a:t>
                </a:r>
                <a:endParaRPr lang="sv-SE" sz="3200" b="1" dirty="0">
                  <a:solidFill>
                    <a:srgbClr val="800000"/>
                  </a:solidFill>
                </a:endParaRPr>
              </a:p>
            </p:txBody>
          </p:sp>
        </p:grpSp>
        <p:pic>
          <p:nvPicPr>
            <p:cNvPr id="6" name="Bildobjekt 5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b="42724"/>
            <a:stretch/>
          </p:blipFill>
          <p:spPr>
            <a:xfrm>
              <a:off x="5926853" y="244931"/>
              <a:ext cx="2092376" cy="5583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1393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2620791" y="999278"/>
            <a:ext cx="3866583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Vi har tre tal som vi kallar a, b och c. Alla tre talen är mindre än 10</a:t>
            </a:r>
            <a:r>
              <a:rPr lang="sv-SE" dirty="0" smtClean="0"/>
              <a:t>.</a:t>
            </a:r>
          </a:p>
          <a:p>
            <a:endParaRPr lang="sv-SE" dirty="0"/>
          </a:p>
          <a:p>
            <a:r>
              <a:rPr lang="sv-SE" dirty="0"/>
              <a:t>Vilka är de tre talen om </a:t>
            </a:r>
            <a:r>
              <a:rPr lang="sv-SE" i="1" dirty="0"/>
              <a:t>a</a:t>
            </a:r>
            <a:r>
              <a:rPr lang="sv-SE" dirty="0"/>
              <a:t> · </a:t>
            </a:r>
            <a:r>
              <a:rPr lang="sv-SE" i="1" dirty="0"/>
              <a:t>b</a:t>
            </a:r>
            <a:r>
              <a:rPr lang="sv-SE" dirty="0"/>
              <a:t> · </a:t>
            </a:r>
            <a:r>
              <a:rPr lang="sv-SE" i="1" dirty="0"/>
              <a:t>c  </a:t>
            </a:r>
            <a:r>
              <a:rPr lang="sv-SE" dirty="0" smtClean="0"/>
              <a:t>=  315</a:t>
            </a:r>
            <a:r>
              <a:rPr lang="sv-SE" dirty="0"/>
              <a:t>?</a:t>
            </a:r>
          </a:p>
        </p:txBody>
      </p:sp>
      <p:grpSp>
        <p:nvGrpSpPr>
          <p:cNvPr id="7" name="Grupp 6"/>
          <p:cNvGrpSpPr/>
          <p:nvPr/>
        </p:nvGrpSpPr>
        <p:grpSpPr>
          <a:xfrm>
            <a:off x="2756439" y="73230"/>
            <a:ext cx="5524266" cy="1460123"/>
            <a:chOff x="2756439" y="73230"/>
            <a:chExt cx="5524266" cy="1460123"/>
          </a:xfrm>
        </p:grpSpPr>
        <p:grpSp>
          <p:nvGrpSpPr>
            <p:cNvPr id="2" name="Grupp 1"/>
            <p:cNvGrpSpPr/>
            <p:nvPr/>
          </p:nvGrpSpPr>
          <p:grpSpPr>
            <a:xfrm>
              <a:off x="2756439" y="218516"/>
              <a:ext cx="3730935" cy="584776"/>
              <a:chOff x="2721943" y="699310"/>
              <a:chExt cx="3730935" cy="584776"/>
            </a:xfrm>
          </p:grpSpPr>
          <p:sp>
            <p:nvSpPr>
              <p:cNvPr id="3" name="textruta 2"/>
              <p:cNvSpPr txBox="1"/>
              <p:nvPr/>
            </p:nvSpPr>
            <p:spPr>
              <a:xfrm>
                <a:off x="2721943" y="803292"/>
                <a:ext cx="429875" cy="400110"/>
              </a:xfrm>
              <a:prstGeom prst="rect">
                <a:avLst/>
              </a:prstGeom>
              <a:solidFill>
                <a:srgbClr val="800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4.</a:t>
                </a:r>
                <a:endParaRPr lang="sv-SE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4" name="textruta 3"/>
              <p:cNvSpPr txBox="1"/>
              <p:nvPr/>
            </p:nvSpPr>
            <p:spPr>
              <a:xfrm>
                <a:off x="3428558" y="699310"/>
                <a:ext cx="302432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3200" b="1" dirty="0" smtClean="0">
                    <a:solidFill>
                      <a:srgbClr val="800000"/>
                    </a:solidFill>
                  </a:rPr>
                  <a:t>Tänk logiskt</a:t>
                </a:r>
                <a:endParaRPr lang="sv-SE" sz="3200" b="1" dirty="0">
                  <a:solidFill>
                    <a:srgbClr val="800000"/>
                  </a:solidFill>
                </a:endParaRPr>
              </a:p>
            </p:txBody>
          </p:sp>
        </p:grpSp>
        <p:pic>
          <p:nvPicPr>
            <p:cNvPr id="6" name="Bildobjekt 5"/>
            <p:cNvPicPr>
              <a:picLocks noChangeAspect="1"/>
            </p:cNvPicPr>
            <p:nvPr/>
          </p:nvPicPr>
          <p:blipFill rotWithShape="1">
            <a:blip r:embed="rId2"/>
            <a:srcRect l="21894"/>
            <a:stretch/>
          </p:blipFill>
          <p:spPr>
            <a:xfrm>
              <a:off x="6570036" y="73230"/>
              <a:ext cx="1710669" cy="1460123"/>
            </a:xfrm>
            <a:prstGeom prst="rect">
              <a:avLst/>
            </a:prstGeom>
          </p:spPr>
        </p:pic>
      </p:grpSp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45" y="2997428"/>
            <a:ext cx="3227409" cy="644777"/>
          </a:xfrm>
          <a:prstGeom prst="rect">
            <a:avLst/>
          </a:prstGeom>
        </p:spPr>
      </p:pic>
      <p:grpSp>
        <p:nvGrpSpPr>
          <p:cNvPr id="14" name="Grupp 13"/>
          <p:cNvGrpSpPr/>
          <p:nvPr/>
        </p:nvGrpSpPr>
        <p:grpSpPr>
          <a:xfrm>
            <a:off x="4265647" y="2970589"/>
            <a:ext cx="872931" cy="671616"/>
            <a:chOff x="2576248" y="3388919"/>
            <a:chExt cx="872931" cy="671616"/>
          </a:xfrm>
        </p:grpSpPr>
        <p:grpSp>
          <p:nvGrpSpPr>
            <p:cNvPr id="16" name="Grupp 15"/>
            <p:cNvGrpSpPr>
              <a:grpSpLocks/>
            </p:cNvGrpSpPr>
            <p:nvPr/>
          </p:nvGrpSpPr>
          <p:grpSpPr bwMode="auto">
            <a:xfrm>
              <a:off x="2576248" y="3388919"/>
              <a:ext cx="663413" cy="671616"/>
              <a:chOff x="3980917" y="1846460"/>
              <a:chExt cx="663104" cy="671805"/>
            </a:xfrm>
          </p:grpSpPr>
          <p:sp>
            <p:nvSpPr>
              <p:cNvPr id="18" name="textruta 29"/>
              <p:cNvSpPr txBox="1">
                <a:spLocks noChangeArrowheads="1"/>
              </p:cNvSpPr>
              <p:nvPr/>
            </p:nvSpPr>
            <p:spPr bwMode="auto">
              <a:xfrm>
                <a:off x="4036445" y="1846460"/>
                <a:ext cx="607576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 smtClean="0">
                    <a:latin typeface="Bradley Hand Bold"/>
                    <a:cs typeface="Bradley Hand Bold"/>
                  </a:rPr>
                  <a:t>315</a:t>
                </a:r>
                <a:endParaRPr lang="sv-SE" sz="1800" dirty="0">
                  <a:latin typeface="Bradley Hand Bold"/>
                  <a:cs typeface="Bradley Hand Bold"/>
                </a:endParaRPr>
              </a:p>
            </p:txBody>
          </p:sp>
          <p:sp>
            <p:nvSpPr>
              <p:cNvPr id="19" name="textruta 30"/>
              <p:cNvSpPr txBox="1">
                <a:spLocks noChangeArrowheads="1"/>
              </p:cNvSpPr>
              <p:nvPr/>
            </p:nvSpPr>
            <p:spPr bwMode="auto">
              <a:xfrm>
                <a:off x="4131329" y="2148829"/>
                <a:ext cx="351214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 smtClean="0">
                    <a:solidFill>
                      <a:srgbClr val="FF0000"/>
                    </a:solidFill>
                    <a:latin typeface="Bradley Hand Bold"/>
                    <a:cs typeface="Bradley Hand Bold"/>
                  </a:rPr>
                  <a:t>5</a:t>
                </a:r>
                <a:endParaRPr lang="sv-SE" sz="1800" dirty="0">
                  <a:solidFill>
                    <a:srgbClr val="FF0000"/>
                  </a:solidFill>
                  <a:latin typeface="Bradley Hand Bold"/>
                  <a:cs typeface="Bradley Hand Bold"/>
                </a:endParaRPr>
              </a:p>
            </p:txBody>
          </p:sp>
          <p:cxnSp>
            <p:nvCxnSpPr>
              <p:cNvPr id="20" name="Rak 19"/>
              <p:cNvCxnSpPr/>
              <p:nvPr/>
            </p:nvCxnSpPr>
            <p:spPr>
              <a:xfrm>
                <a:off x="3980917" y="2203748"/>
                <a:ext cx="651899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ruta 16"/>
            <p:cNvSpPr txBox="1"/>
            <p:nvPr/>
          </p:nvSpPr>
          <p:spPr>
            <a:xfrm>
              <a:off x="3166687" y="3533558"/>
              <a:ext cx="282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>
                  <a:latin typeface="Bradley Hand Bold"/>
                  <a:cs typeface="Bradley Hand Bold"/>
                </a:rPr>
                <a:t>=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21" name="Rektangel 20"/>
          <p:cNvSpPr/>
          <p:nvPr/>
        </p:nvSpPr>
        <p:spPr>
          <a:xfrm>
            <a:off x="5110577" y="3766662"/>
            <a:ext cx="788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 smtClean="0">
                <a:solidFill>
                  <a:srgbClr val="FF0000"/>
                </a:solidFill>
                <a:latin typeface="Bradley Hand Bold"/>
                <a:cs typeface="Bradley Hand Bold"/>
              </a:rPr>
              <a:t>5</a:t>
            </a:r>
            <a:r>
              <a:rPr lang="is-IS" dirty="0" smtClean="0">
                <a:latin typeface="Bradley Hand Bold"/>
                <a:cs typeface="Bradley Hand Bold"/>
              </a:rPr>
              <a:t> ∙ 63</a:t>
            </a:r>
            <a:endParaRPr lang="sv-SE" dirty="0"/>
          </a:p>
        </p:txBody>
      </p:sp>
      <p:pic>
        <p:nvPicPr>
          <p:cNvPr id="22" name="Bildobjekt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45" y="4080325"/>
            <a:ext cx="3678121" cy="787882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645" y="5315533"/>
            <a:ext cx="3444850" cy="729148"/>
          </a:xfrm>
          <a:prstGeom prst="rect">
            <a:avLst/>
          </a:prstGeom>
        </p:spPr>
      </p:pic>
      <p:sp>
        <p:nvSpPr>
          <p:cNvPr id="24" name="Rektangel 23"/>
          <p:cNvSpPr/>
          <p:nvPr/>
        </p:nvSpPr>
        <p:spPr>
          <a:xfrm>
            <a:off x="5138578" y="3088207"/>
            <a:ext cx="470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 smtClean="0">
                <a:latin typeface="Bradley Hand Bold"/>
                <a:cs typeface="Bradley Hand Bold"/>
              </a:rPr>
              <a:t>63</a:t>
            </a:r>
            <a:endParaRPr lang="sv-SE" dirty="0"/>
          </a:p>
        </p:txBody>
      </p:sp>
      <p:sp>
        <p:nvSpPr>
          <p:cNvPr id="25" name="textruta 29"/>
          <p:cNvSpPr txBox="1">
            <a:spLocks noChangeArrowheads="1"/>
          </p:cNvSpPr>
          <p:nvPr/>
        </p:nvSpPr>
        <p:spPr bwMode="auto">
          <a:xfrm>
            <a:off x="4352002" y="3766662"/>
            <a:ext cx="8367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 smtClean="0">
                <a:latin typeface="Bradley Hand Bold"/>
                <a:cs typeface="Bradley Hand Bold"/>
              </a:rPr>
              <a:t>315 =</a:t>
            </a:r>
            <a:endParaRPr lang="sv-SE" sz="1800" dirty="0">
              <a:latin typeface="Bradley Hand Bold"/>
              <a:cs typeface="Bradley Hand Bold"/>
            </a:endParaRPr>
          </a:p>
        </p:txBody>
      </p:sp>
      <p:sp>
        <p:nvSpPr>
          <p:cNvPr id="26" name="Rektangel 25"/>
          <p:cNvSpPr/>
          <p:nvPr/>
        </p:nvSpPr>
        <p:spPr>
          <a:xfrm>
            <a:off x="5138578" y="4498875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 smtClean="0">
                <a:solidFill>
                  <a:srgbClr val="FF0000"/>
                </a:solidFill>
                <a:latin typeface="Bradley Hand Bold"/>
                <a:cs typeface="Bradley Hand Bold"/>
              </a:rPr>
              <a:t>7</a:t>
            </a:r>
            <a:r>
              <a:rPr lang="is-IS" dirty="0" smtClean="0">
                <a:latin typeface="Bradley Hand Bold"/>
                <a:cs typeface="Bradley Hand Bold"/>
              </a:rPr>
              <a:t> ∙ </a:t>
            </a:r>
            <a:r>
              <a:rPr lang="is-IS" dirty="0" smtClean="0">
                <a:solidFill>
                  <a:srgbClr val="FF0000"/>
                </a:solidFill>
                <a:latin typeface="Bradley Hand Bold"/>
                <a:cs typeface="Bradley Hand Bold"/>
              </a:rPr>
              <a:t>9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27" name="Rektangel 26"/>
          <p:cNvSpPr/>
          <p:nvPr/>
        </p:nvSpPr>
        <p:spPr>
          <a:xfrm>
            <a:off x="4466957" y="4498875"/>
            <a:ext cx="721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 smtClean="0">
                <a:latin typeface="Bradley Hand Bold"/>
                <a:cs typeface="Bradley Hand Bold"/>
              </a:rPr>
              <a:t>63 =</a:t>
            </a:r>
            <a:endParaRPr lang="sv-SE" dirty="0"/>
          </a:p>
        </p:txBody>
      </p:sp>
      <p:sp>
        <p:nvSpPr>
          <p:cNvPr id="28" name="textruta 29"/>
          <p:cNvSpPr txBox="1">
            <a:spLocks noChangeArrowheads="1"/>
          </p:cNvSpPr>
          <p:nvPr/>
        </p:nvSpPr>
        <p:spPr bwMode="auto">
          <a:xfrm>
            <a:off x="4424021" y="5328009"/>
            <a:ext cx="8367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 smtClean="0">
                <a:latin typeface="Bradley Hand Bold"/>
                <a:cs typeface="Bradley Hand Bold"/>
              </a:rPr>
              <a:t>315 =</a:t>
            </a:r>
            <a:endParaRPr lang="sv-SE" sz="1800" dirty="0">
              <a:latin typeface="Bradley Hand Bold"/>
              <a:cs typeface="Bradley Hand Bold"/>
            </a:endParaRPr>
          </a:p>
        </p:txBody>
      </p:sp>
      <p:sp>
        <p:nvSpPr>
          <p:cNvPr id="29" name="Rektangel 28"/>
          <p:cNvSpPr/>
          <p:nvPr/>
        </p:nvSpPr>
        <p:spPr>
          <a:xfrm>
            <a:off x="5166434" y="5323941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5 ∙ </a:t>
            </a:r>
            <a:r>
              <a:rPr lang="is-IS" dirty="0" smtClean="0">
                <a:solidFill>
                  <a:srgbClr val="FF0000"/>
                </a:solidFill>
                <a:latin typeface="Bradley Hand Bold"/>
                <a:cs typeface="Bradley Hand Bold"/>
              </a:rPr>
              <a:t>7</a:t>
            </a:r>
            <a:r>
              <a:rPr lang="is-IS" dirty="0" smtClean="0">
                <a:latin typeface="Bradley Hand Bold"/>
                <a:cs typeface="Bradley Hand Bold"/>
              </a:rPr>
              <a:t> ∙ </a:t>
            </a:r>
            <a:r>
              <a:rPr lang="is-IS" dirty="0" smtClean="0">
                <a:solidFill>
                  <a:srgbClr val="FF0000"/>
                </a:solidFill>
                <a:latin typeface="Bradley Hand Bold"/>
                <a:cs typeface="Bradley Hand Bold"/>
              </a:rPr>
              <a:t>9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2620791" y="6334789"/>
            <a:ext cx="3360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</a:t>
            </a:r>
            <a:r>
              <a:rPr lang="sv-SE" dirty="0" smtClean="0">
                <a:latin typeface="Bradley Hand Bold"/>
                <a:cs typeface="Bradley Hand Bold"/>
              </a:rPr>
              <a:t>De tre talen är 5, 7 och 9.</a:t>
            </a:r>
            <a:endParaRPr lang="sv-SE" dirty="0">
              <a:latin typeface="Bradley Hand Bold"/>
              <a:cs typeface="Bradley Hand Bold"/>
            </a:endParaRPr>
          </a:p>
        </p:txBody>
      </p:sp>
    </p:spTree>
    <p:extLst>
      <p:ext uri="{BB962C8B-B14F-4D97-AF65-F5344CB8AC3E}">
        <p14:creationId xmlns:p14="http://schemas.microsoft.com/office/powerpoint/2010/main" val="2806249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2756439" y="218516"/>
            <a:ext cx="3730935" cy="584776"/>
            <a:chOff x="2721943" y="699310"/>
            <a:chExt cx="3730935" cy="584776"/>
          </a:xfrm>
        </p:grpSpPr>
        <p:sp>
          <p:nvSpPr>
            <p:cNvPr id="3" name="textruta 2"/>
            <p:cNvSpPr txBox="1"/>
            <p:nvPr/>
          </p:nvSpPr>
          <p:spPr>
            <a:xfrm>
              <a:off x="2721943" y="803292"/>
              <a:ext cx="429875" cy="400110"/>
            </a:xfrm>
            <a:prstGeom prst="rect">
              <a:avLst/>
            </a:prstGeom>
            <a:solidFill>
              <a:srgbClr val="80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v-SE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5.</a:t>
              </a:r>
              <a:endParaRPr lang="sv-SE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" name="textruta 3"/>
            <p:cNvSpPr txBox="1"/>
            <p:nvPr/>
          </p:nvSpPr>
          <p:spPr>
            <a:xfrm>
              <a:off x="3428558" y="699310"/>
              <a:ext cx="302432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3200" b="1" dirty="0" smtClean="0">
                  <a:solidFill>
                    <a:srgbClr val="800000"/>
                  </a:solidFill>
                </a:rPr>
                <a:t>Rita ett diagram</a:t>
              </a:r>
              <a:endParaRPr lang="sv-SE" sz="3200" b="1" dirty="0">
                <a:solidFill>
                  <a:srgbClr val="800000"/>
                </a:solidFill>
              </a:endParaRPr>
            </a:p>
          </p:txBody>
        </p:sp>
      </p:grpSp>
      <p:sp>
        <p:nvSpPr>
          <p:cNvPr id="6" name="Rektangel 5"/>
          <p:cNvSpPr/>
          <p:nvPr/>
        </p:nvSpPr>
        <p:spPr>
          <a:xfrm>
            <a:off x="5690064" y="969898"/>
            <a:ext cx="3273853" cy="14773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sv-SE" dirty="0" smtClean="0"/>
              <a:t>Hur </a:t>
            </a:r>
            <a:r>
              <a:rPr lang="sv-SE" dirty="0"/>
              <a:t>mycket är klockan när Viktoria hinner ifatt Sam</a:t>
            </a:r>
            <a:r>
              <a:rPr lang="sv-SE" dirty="0" smtClean="0"/>
              <a:t>?</a:t>
            </a:r>
          </a:p>
          <a:p>
            <a:endParaRPr lang="sv-SE" dirty="0"/>
          </a:p>
          <a:p>
            <a:r>
              <a:rPr lang="sv-SE" dirty="0"/>
              <a:t>b) Hur lång tid före Sam </a:t>
            </a:r>
            <a:r>
              <a:rPr lang="sv-SE" dirty="0" smtClean="0"/>
              <a:t>kommer   </a:t>
            </a:r>
          </a:p>
          <a:p>
            <a:r>
              <a:rPr lang="sv-SE" dirty="0"/>
              <a:t> </a:t>
            </a:r>
            <a:r>
              <a:rPr lang="sv-SE" dirty="0" smtClean="0"/>
              <a:t>    Viktoria </a:t>
            </a:r>
            <a:r>
              <a:rPr lang="sv-SE" dirty="0"/>
              <a:t>fram till mormor?</a:t>
            </a:r>
          </a:p>
        </p:txBody>
      </p:sp>
      <p:grpSp>
        <p:nvGrpSpPr>
          <p:cNvPr id="16" name="Grupp 15"/>
          <p:cNvGrpSpPr/>
          <p:nvPr/>
        </p:nvGrpSpPr>
        <p:grpSpPr>
          <a:xfrm>
            <a:off x="252248" y="969898"/>
            <a:ext cx="5178989" cy="1477328"/>
            <a:chOff x="375995" y="976579"/>
            <a:chExt cx="5178989" cy="1477328"/>
          </a:xfrm>
        </p:grpSpPr>
        <p:sp>
          <p:nvSpPr>
            <p:cNvPr id="5" name="Rektangel 4"/>
            <p:cNvSpPr/>
            <p:nvPr/>
          </p:nvSpPr>
          <p:spPr>
            <a:xfrm>
              <a:off x="375995" y="976579"/>
              <a:ext cx="4325144" cy="147732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dirty="0"/>
                <a:t>Sam och Viktoria ska åka till sin mormor som bor 30 km bort. Sam startar </a:t>
              </a:r>
              <a:r>
                <a:rPr lang="sv-SE" dirty="0" err="1"/>
                <a:t>kl</a:t>
              </a:r>
              <a:r>
                <a:rPr lang="sv-SE" dirty="0"/>
                <a:t> </a:t>
              </a:r>
              <a:r>
                <a:rPr lang="sv-SE" dirty="0" smtClean="0"/>
                <a:t>8.15 och </a:t>
              </a:r>
              <a:r>
                <a:rPr lang="sv-SE" dirty="0"/>
                <a:t>cyklar med medelhastigheten 15 km/h. Viktoria startar en halvtimme </a:t>
              </a:r>
              <a:r>
                <a:rPr lang="sv-SE" dirty="0" smtClean="0"/>
                <a:t>senare på </a:t>
              </a:r>
              <a:r>
                <a:rPr lang="sv-SE" dirty="0"/>
                <a:t>sin moped. Hennes medelhastighet är 30 km/h.</a:t>
              </a:r>
            </a:p>
          </p:txBody>
        </p:sp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53458" y="1187552"/>
              <a:ext cx="1101526" cy="110152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/>
          <a:srcRect r="6216"/>
          <a:stretch/>
        </p:blipFill>
        <p:spPr>
          <a:xfrm>
            <a:off x="252248" y="2970211"/>
            <a:ext cx="2599276" cy="96575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3618" y="2609609"/>
            <a:ext cx="4047942" cy="1631941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718442" y="4469773"/>
            <a:ext cx="8245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a) Skärningspunkten, 9.15, är den tidpunkt som Viktoria hinner ifatt Sam.</a:t>
            </a:r>
          </a:p>
        </p:txBody>
      </p:sp>
      <p:sp>
        <p:nvSpPr>
          <p:cNvPr id="11" name="Rektangel 10"/>
          <p:cNvSpPr/>
          <p:nvPr/>
        </p:nvSpPr>
        <p:spPr>
          <a:xfrm>
            <a:off x="718442" y="4955493"/>
            <a:ext cx="390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 startAt="2"/>
            </a:pPr>
            <a:r>
              <a:rPr lang="sv-SE" dirty="0" smtClean="0">
                <a:latin typeface="Bradley Hand Bold"/>
                <a:cs typeface="Bradley Hand Bold"/>
              </a:rPr>
              <a:t> 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1762753" y="5564802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err="1" smtClean="0">
                <a:latin typeface="Bradley Hand Bold"/>
                <a:cs typeface="Bradley Hand Bold"/>
              </a:rPr>
              <a:t>Skillnad</a:t>
            </a:r>
            <a:r>
              <a:rPr lang="nb-NO" dirty="0" smtClean="0">
                <a:latin typeface="Bradley Hand Bold"/>
                <a:cs typeface="Bradley Hand Bold"/>
              </a:rPr>
              <a:t> : </a:t>
            </a:r>
            <a:r>
              <a:rPr lang="nb-NO" dirty="0">
                <a:latin typeface="Bradley Hand Bold"/>
                <a:cs typeface="Bradley Hand Bold"/>
              </a:rPr>
              <a:t>30 min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1346261" y="5257208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Bradley Hand Bold"/>
                <a:cs typeface="Bradley Hand Bold"/>
              </a:rPr>
              <a:t>Sam </a:t>
            </a:r>
            <a:r>
              <a:rPr lang="nb-NO" dirty="0" smtClean="0">
                <a:latin typeface="Bradley Hand Bold"/>
                <a:cs typeface="Bradley Hand Bold"/>
              </a:rPr>
              <a:t>framme : </a:t>
            </a:r>
            <a:r>
              <a:rPr lang="nb-NO" dirty="0">
                <a:latin typeface="Bradley Hand Bold"/>
                <a:cs typeface="Bradley Hand Bold"/>
              </a:rPr>
              <a:t>10.15</a:t>
            </a:r>
          </a:p>
        </p:txBody>
      </p:sp>
      <p:sp>
        <p:nvSpPr>
          <p:cNvPr id="14" name="Rektangel 13"/>
          <p:cNvSpPr/>
          <p:nvPr/>
        </p:nvSpPr>
        <p:spPr>
          <a:xfrm>
            <a:off x="1026780" y="4941259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Viktoria </a:t>
            </a:r>
            <a:r>
              <a:rPr lang="sv-SE" dirty="0" smtClean="0">
                <a:latin typeface="Bradley Hand Bold"/>
                <a:cs typeface="Bradley Hand Bold"/>
              </a:rPr>
              <a:t>framme : </a:t>
            </a:r>
            <a:r>
              <a:rPr lang="sv-SE" dirty="0">
                <a:latin typeface="Bradley Hand Bold"/>
                <a:cs typeface="Bradley Hand Bold"/>
              </a:rPr>
              <a:t>9.45</a:t>
            </a:r>
            <a:r>
              <a:rPr lang="nb-NO" dirty="0">
                <a:latin typeface="Bradley Hand Bold"/>
                <a:cs typeface="Bradley Hand Bold"/>
              </a:rPr>
              <a:t>	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1534520" y="6197876"/>
            <a:ext cx="7221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</a:t>
            </a:r>
            <a:r>
              <a:rPr lang="sv-SE" dirty="0" smtClean="0">
                <a:latin typeface="Bradley Hand Bold"/>
                <a:cs typeface="Bradley Hand Bold"/>
              </a:rPr>
              <a:t>a) Viktoria hinner ifatt sam 9.15.</a:t>
            </a:r>
          </a:p>
          <a:p>
            <a:r>
              <a:rPr lang="sv-SE" dirty="0">
                <a:latin typeface="Bradley Hand Bold"/>
                <a:cs typeface="Bradley Hand Bold"/>
              </a:rPr>
              <a:t>	 </a:t>
            </a:r>
            <a:r>
              <a:rPr lang="sv-SE" dirty="0" smtClean="0">
                <a:latin typeface="Bradley Hand Bold"/>
                <a:cs typeface="Bradley Hand Bold"/>
              </a:rPr>
              <a:t>  b) Viktoria kommer fram en halvtimme före Sam.</a:t>
            </a:r>
            <a:endParaRPr lang="sv-SE" dirty="0">
              <a:latin typeface="Bradley Hand Bold"/>
              <a:cs typeface="Bradley Hand Bold"/>
            </a:endParaRPr>
          </a:p>
        </p:txBody>
      </p:sp>
    </p:spTree>
    <p:extLst>
      <p:ext uri="{BB962C8B-B14F-4D97-AF65-F5344CB8AC3E}">
        <p14:creationId xmlns:p14="http://schemas.microsoft.com/office/powerpoint/2010/main" val="1131808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2276806" y="883643"/>
            <a:ext cx="4762974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Divisionen 5 / 7 är lika med 0,714 285 714 285</a:t>
            </a:r>
            <a:r>
              <a:rPr lang="sv-SE" dirty="0" smtClean="0"/>
              <a:t>…</a:t>
            </a:r>
          </a:p>
          <a:p>
            <a:endParaRPr lang="sv-SE" dirty="0" smtClean="0"/>
          </a:p>
          <a:p>
            <a:r>
              <a:rPr lang="sv-SE" dirty="0" smtClean="0"/>
              <a:t>Vilken </a:t>
            </a:r>
            <a:r>
              <a:rPr lang="sv-SE" dirty="0"/>
              <a:t>är den 1 000:e decimalen?</a:t>
            </a:r>
          </a:p>
        </p:txBody>
      </p:sp>
      <p:sp>
        <p:nvSpPr>
          <p:cNvPr id="10" name="Rektangel 9"/>
          <p:cNvSpPr/>
          <p:nvPr/>
        </p:nvSpPr>
        <p:spPr>
          <a:xfrm>
            <a:off x="3525060" y="4004551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996:e </a:t>
            </a:r>
            <a:r>
              <a:rPr lang="sv-SE" dirty="0" smtClean="0">
                <a:latin typeface="Bradley Hand Bold"/>
                <a:cs typeface="Bradley Hand Bold"/>
              </a:rPr>
              <a:t>decimalen : </a:t>
            </a:r>
            <a:r>
              <a:rPr lang="sv-SE" dirty="0">
                <a:latin typeface="Bradley Hand Bold"/>
                <a:cs typeface="Bradley Hand Bold"/>
              </a:rPr>
              <a:t>5</a:t>
            </a:r>
          </a:p>
        </p:txBody>
      </p:sp>
      <p:sp>
        <p:nvSpPr>
          <p:cNvPr id="11" name="Rektangel 10"/>
          <p:cNvSpPr/>
          <p:nvPr/>
        </p:nvSpPr>
        <p:spPr>
          <a:xfrm>
            <a:off x="3501245" y="4380933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997:e </a:t>
            </a:r>
            <a:r>
              <a:rPr lang="sv-SE" dirty="0" smtClean="0">
                <a:latin typeface="Bradley Hand Bold"/>
                <a:cs typeface="Bradley Hand Bold"/>
              </a:rPr>
              <a:t>decimalen : </a:t>
            </a:r>
            <a:r>
              <a:rPr lang="sv-SE" dirty="0">
                <a:latin typeface="Bradley Hand Bold"/>
                <a:cs typeface="Bradley Hand Bold"/>
              </a:rPr>
              <a:t>7</a:t>
            </a:r>
          </a:p>
        </p:txBody>
      </p:sp>
      <p:sp>
        <p:nvSpPr>
          <p:cNvPr id="12" name="Rektangel 11"/>
          <p:cNvSpPr/>
          <p:nvPr/>
        </p:nvSpPr>
        <p:spPr>
          <a:xfrm>
            <a:off x="3525060" y="4750265"/>
            <a:ext cx="216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998:e </a:t>
            </a:r>
            <a:r>
              <a:rPr lang="sv-SE" dirty="0" smtClean="0">
                <a:latin typeface="Bradley Hand Bold"/>
                <a:cs typeface="Bradley Hand Bold"/>
              </a:rPr>
              <a:t>decimalen : </a:t>
            </a:r>
            <a:r>
              <a:rPr lang="sv-SE" dirty="0">
                <a:latin typeface="Bradley Hand Bold"/>
                <a:cs typeface="Bradley Hand Bold"/>
              </a:rPr>
              <a:t>1</a:t>
            </a:r>
          </a:p>
        </p:txBody>
      </p:sp>
      <p:sp>
        <p:nvSpPr>
          <p:cNvPr id="13" name="Rektangel 12"/>
          <p:cNvSpPr/>
          <p:nvPr/>
        </p:nvSpPr>
        <p:spPr>
          <a:xfrm>
            <a:off x="3533090" y="5086556"/>
            <a:ext cx="2181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999:e </a:t>
            </a:r>
            <a:r>
              <a:rPr lang="sv-SE" dirty="0" smtClean="0">
                <a:latin typeface="Bradley Hand Bold"/>
                <a:cs typeface="Bradley Hand Bold"/>
              </a:rPr>
              <a:t>decimalen : </a:t>
            </a:r>
            <a:r>
              <a:rPr lang="sv-SE" dirty="0">
                <a:latin typeface="Bradley Hand Bold"/>
                <a:cs typeface="Bradley Hand Bold"/>
              </a:rPr>
              <a:t>4</a:t>
            </a:r>
          </a:p>
        </p:txBody>
      </p:sp>
      <p:sp>
        <p:nvSpPr>
          <p:cNvPr id="14" name="Rektangel 13"/>
          <p:cNvSpPr/>
          <p:nvPr/>
        </p:nvSpPr>
        <p:spPr>
          <a:xfrm>
            <a:off x="3386856" y="5425345"/>
            <a:ext cx="2249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Bradley Hand Bold"/>
                <a:cs typeface="Bradley Hand Bold"/>
              </a:rPr>
              <a:t>1000:e </a:t>
            </a:r>
            <a:r>
              <a:rPr lang="it-IT" dirty="0" smtClean="0">
                <a:latin typeface="Bradley Hand Bold"/>
                <a:cs typeface="Bradley Hand Bold"/>
              </a:rPr>
              <a:t>decimalen : </a:t>
            </a:r>
            <a:r>
              <a:rPr lang="it-IT" dirty="0">
                <a:latin typeface="Bradley Hand Bold"/>
                <a:cs typeface="Bradley Hand Bold"/>
              </a:rPr>
              <a:t>2</a:t>
            </a:r>
            <a:endParaRPr lang="sv-SE" dirty="0">
              <a:latin typeface="Bradley Hand Bold"/>
              <a:cs typeface="Bradley Hand Bold"/>
            </a:endParaRPr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 rotWithShape="1">
          <a:blip r:embed="rId2"/>
          <a:srcRect l="2376" t="49250" r="5233" b="4824"/>
          <a:stretch/>
        </p:blipFill>
        <p:spPr>
          <a:xfrm>
            <a:off x="242092" y="3029029"/>
            <a:ext cx="3113012" cy="824332"/>
          </a:xfrm>
          <a:prstGeom prst="rect">
            <a:avLst/>
          </a:prstGeom>
        </p:spPr>
      </p:pic>
      <p:grpSp>
        <p:nvGrpSpPr>
          <p:cNvPr id="16" name="Grupp 15"/>
          <p:cNvGrpSpPr/>
          <p:nvPr/>
        </p:nvGrpSpPr>
        <p:grpSpPr>
          <a:xfrm>
            <a:off x="3975032" y="2837430"/>
            <a:ext cx="903991" cy="627167"/>
            <a:chOff x="2545188" y="3388920"/>
            <a:chExt cx="903991" cy="627167"/>
          </a:xfrm>
        </p:grpSpPr>
        <p:grpSp>
          <p:nvGrpSpPr>
            <p:cNvPr id="17" name="Grupp 16"/>
            <p:cNvGrpSpPr>
              <a:grpSpLocks/>
            </p:cNvGrpSpPr>
            <p:nvPr/>
          </p:nvGrpSpPr>
          <p:grpSpPr bwMode="auto">
            <a:xfrm>
              <a:off x="2545188" y="3388920"/>
              <a:ext cx="683261" cy="627167"/>
              <a:chOff x="3949873" y="1846460"/>
              <a:chExt cx="682943" cy="627343"/>
            </a:xfrm>
          </p:grpSpPr>
          <p:sp>
            <p:nvSpPr>
              <p:cNvPr id="19" name="textruta 29"/>
              <p:cNvSpPr txBox="1">
                <a:spLocks noChangeArrowheads="1"/>
              </p:cNvSpPr>
              <p:nvPr/>
            </p:nvSpPr>
            <p:spPr bwMode="auto">
              <a:xfrm>
                <a:off x="3949873" y="1846460"/>
                <a:ext cx="682943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 smtClean="0">
                    <a:latin typeface="Bradley Hand Bold"/>
                    <a:cs typeface="Bradley Hand Bold"/>
                  </a:rPr>
                  <a:t>1000</a:t>
                </a:r>
                <a:endParaRPr lang="sv-SE" sz="1800" dirty="0">
                  <a:latin typeface="Bradley Hand Bold"/>
                  <a:cs typeface="Bradley Hand Bold"/>
                </a:endParaRPr>
              </a:p>
            </p:txBody>
          </p:sp>
          <p:sp>
            <p:nvSpPr>
              <p:cNvPr id="20" name="textruta 30"/>
              <p:cNvSpPr txBox="1">
                <a:spLocks noChangeArrowheads="1"/>
              </p:cNvSpPr>
              <p:nvPr/>
            </p:nvSpPr>
            <p:spPr bwMode="auto">
              <a:xfrm>
                <a:off x="4131329" y="2104367"/>
                <a:ext cx="331318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 smtClean="0">
                    <a:solidFill>
                      <a:srgbClr val="FF0000"/>
                    </a:solidFill>
                    <a:latin typeface="Bradley Hand Bold"/>
                    <a:cs typeface="Bradley Hand Bold"/>
                  </a:rPr>
                  <a:t>6</a:t>
                </a:r>
                <a:endParaRPr lang="sv-SE" sz="1800" dirty="0">
                  <a:solidFill>
                    <a:srgbClr val="FF0000"/>
                  </a:solidFill>
                  <a:latin typeface="Bradley Hand Bold"/>
                  <a:cs typeface="Bradley Hand Bold"/>
                </a:endParaRPr>
              </a:p>
            </p:txBody>
          </p:sp>
          <p:cxnSp>
            <p:nvCxnSpPr>
              <p:cNvPr id="21" name="Rak 20"/>
              <p:cNvCxnSpPr/>
              <p:nvPr/>
            </p:nvCxnSpPr>
            <p:spPr>
              <a:xfrm>
                <a:off x="3980917" y="2203748"/>
                <a:ext cx="651899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ruta 17"/>
            <p:cNvSpPr txBox="1"/>
            <p:nvPr/>
          </p:nvSpPr>
          <p:spPr>
            <a:xfrm>
              <a:off x="3166687" y="3533558"/>
              <a:ext cx="282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>
                  <a:latin typeface="Bradley Hand Bold"/>
                  <a:cs typeface="Bradley Hand Bold"/>
                </a:rPr>
                <a:t>=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22" name="Rektangel 21"/>
          <p:cNvSpPr/>
          <p:nvPr/>
        </p:nvSpPr>
        <p:spPr>
          <a:xfrm>
            <a:off x="4831407" y="2982068"/>
            <a:ext cx="1137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 smtClean="0">
                <a:latin typeface="Bradley Hand Bold"/>
                <a:cs typeface="Bradley Hand Bold"/>
              </a:rPr>
              <a:t>166,66...</a:t>
            </a:r>
            <a:endParaRPr lang="sv-SE" dirty="0"/>
          </a:p>
        </p:txBody>
      </p:sp>
      <p:sp>
        <p:nvSpPr>
          <p:cNvPr id="23" name="Rektangel 22"/>
          <p:cNvSpPr/>
          <p:nvPr/>
        </p:nvSpPr>
        <p:spPr>
          <a:xfrm>
            <a:off x="3078355" y="2213406"/>
            <a:ext cx="2473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0,714 285 714 285…. </a:t>
            </a:r>
          </a:p>
        </p:txBody>
      </p:sp>
      <p:pic>
        <p:nvPicPr>
          <p:cNvPr id="24" name="Bildobjekt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415" y="1962791"/>
            <a:ext cx="2647751" cy="733223"/>
          </a:xfrm>
          <a:prstGeom prst="rect">
            <a:avLst/>
          </a:prstGeom>
        </p:spPr>
      </p:pic>
      <p:grpSp>
        <p:nvGrpSpPr>
          <p:cNvPr id="33" name="Grupp 32"/>
          <p:cNvGrpSpPr/>
          <p:nvPr/>
        </p:nvGrpSpPr>
        <p:grpSpPr>
          <a:xfrm>
            <a:off x="3355104" y="2133600"/>
            <a:ext cx="1817528" cy="217460"/>
            <a:chOff x="3355104" y="2133600"/>
            <a:chExt cx="1817528" cy="217460"/>
          </a:xfrm>
        </p:grpSpPr>
        <p:sp>
          <p:nvSpPr>
            <p:cNvPr id="25" name="Vänster klammerparentes 24"/>
            <p:cNvSpPr/>
            <p:nvPr/>
          </p:nvSpPr>
          <p:spPr>
            <a:xfrm rot="5400000">
              <a:off x="3688413" y="1806641"/>
              <a:ext cx="211110" cy="877728"/>
            </a:xfrm>
            <a:prstGeom prst="leftBrac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" name="Vänster klammerparentes 26"/>
            <p:cNvSpPr/>
            <p:nvPr/>
          </p:nvSpPr>
          <p:spPr>
            <a:xfrm rot="5400000">
              <a:off x="4628213" y="1800291"/>
              <a:ext cx="211110" cy="877728"/>
            </a:xfrm>
            <a:prstGeom prst="leftBrac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8" name="Rektangel 27"/>
          <p:cNvSpPr/>
          <p:nvPr/>
        </p:nvSpPr>
        <p:spPr>
          <a:xfrm>
            <a:off x="3860732" y="3462534"/>
            <a:ext cx="1175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solidFill>
                  <a:srgbClr val="FF0000"/>
                </a:solidFill>
                <a:latin typeface="Bradley Hand Bold"/>
                <a:cs typeface="Bradley Hand Bold"/>
              </a:rPr>
              <a:t>6</a:t>
            </a:r>
            <a:r>
              <a:rPr lang="is-IS" dirty="0" smtClean="0">
                <a:latin typeface="Bradley Hand Bold"/>
                <a:cs typeface="Bradley Hand Bold"/>
              </a:rPr>
              <a:t> ∙ 166 =</a:t>
            </a:r>
            <a:endParaRPr lang="sv-SE" dirty="0"/>
          </a:p>
        </p:txBody>
      </p:sp>
      <p:sp>
        <p:nvSpPr>
          <p:cNvPr id="29" name="Rektangel 28"/>
          <p:cNvSpPr/>
          <p:nvPr/>
        </p:nvSpPr>
        <p:spPr>
          <a:xfrm>
            <a:off x="4905878" y="3455466"/>
            <a:ext cx="65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 smtClean="0">
                <a:latin typeface="Bradley Hand Bold"/>
                <a:cs typeface="Bradley Hand Bold"/>
              </a:rPr>
              <a:t>966</a:t>
            </a:r>
            <a:endParaRPr lang="sv-SE" dirty="0"/>
          </a:p>
        </p:txBody>
      </p:sp>
      <p:sp>
        <p:nvSpPr>
          <p:cNvPr id="30" name="Rektangel 29"/>
          <p:cNvSpPr/>
          <p:nvPr/>
        </p:nvSpPr>
        <p:spPr>
          <a:xfrm>
            <a:off x="2756439" y="6150123"/>
            <a:ext cx="3523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</a:t>
            </a:r>
            <a:r>
              <a:rPr lang="sv-SE" dirty="0" smtClean="0">
                <a:latin typeface="Bradley Hand Bold"/>
                <a:cs typeface="Bradley Hand Bold"/>
              </a:rPr>
              <a:t>Den 1000:e decimalen är 2.</a:t>
            </a:r>
            <a:endParaRPr lang="sv-SE" dirty="0">
              <a:latin typeface="Bradley Hand Bold"/>
              <a:cs typeface="Bradley Hand Bold"/>
            </a:endParaRPr>
          </a:p>
        </p:txBody>
      </p:sp>
      <p:grpSp>
        <p:nvGrpSpPr>
          <p:cNvPr id="32" name="Grupp 31"/>
          <p:cNvGrpSpPr/>
          <p:nvPr/>
        </p:nvGrpSpPr>
        <p:grpSpPr>
          <a:xfrm>
            <a:off x="2756439" y="218516"/>
            <a:ext cx="5528289" cy="631935"/>
            <a:chOff x="2756439" y="218516"/>
            <a:chExt cx="5528289" cy="631935"/>
          </a:xfrm>
        </p:grpSpPr>
        <p:grpSp>
          <p:nvGrpSpPr>
            <p:cNvPr id="2" name="Grupp 1"/>
            <p:cNvGrpSpPr/>
            <p:nvPr/>
          </p:nvGrpSpPr>
          <p:grpSpPr>
            <a:xfrm>
              <a:off x="2756439" y="218516"/>
              <a:ext cx="3730935" cy="584776"/>
              <a:chOff x="2721943" y="699310"/>
              <a:chExt cx="3730935" cy="584776"/>
            </a:xfrm>
          </p:grpSpPr>
          <p:sp>
            <p:nvSpPr>
              <p:cNvPr id="3" name="textruta 2"/>
              <p:cNvSpPr txBox="1"/>
              <p:nvPr/>
            </p:nvSpPr>
            <p:spPr>
              <a:xfrm>
                <a:off x="2721943" y="803292"/>
                <a:ext cx="429875" cy="400110"/>
              </a:xfrm>
              <a:prstGeom prst="rect">
                <a:avLst/>
              </a:prstGeom>
              <a:solidFill>
                <a:srgbClr val="800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6.</a:t>
                </a:r>
                <a:endParaRPr lang="sv-SE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4" name="textruta 3"/>
              <p:cNvSpPr txBox="1"/>
              <p:nvPr/>
            </p:nvSpPr>
            <p:spPr>
              <a:xfrm>
                <a:off x="3428558" y="699310"/>
                <a:ext cx="302432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3200" b="1" dirty="0" smtClean="0">
                    <a:solidFill>
                      <a:srgbClr val="800000"/>
                    </a:solidFill>
                  </a:rPr>
                  <a:t>Hitta mönster</a:t>
                </a:r>
                <a:endParaRPr lang="sv-SE" sz="3200" b="1" dirty="0">
                  <a:solidFill>
                    <a:srgbClr val="800000"/>
                  </a:solidFill>
                </a:endParaRPr>
              </a:p>
            </p:txBody>
          </p:sp>
        </p:grpSp>
        <p:pic>
          <p:nvPicPr>
            <p:cNvPr id="31" name="Bildobjekt 30"/>
            <p:cNvPicPr>
              <a:picLocks noChangeAspect="1"/>
            </p:cNvPicPr>
            <p:nvPr/>
          </p:nvPicPr>
          <p:blipFill rotWithShape="1">
            <a:blip r:embed="rId4"/>
            <a:srcRect l="49579" t="49603"/>
            <a:stretch/>
          </p:blipFill>
          <p:spPr>
            <a:xfrm>
              <a:off x="6425708" y="218516"/>
              <a:ext cx="1859020" cy="631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145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3" grpId="0"/>
      <p:bldP spid="14" grpId="0"/>
      <p:bldP spid="22" grpId="0"/>
      <p:bldP spid="23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2756439" y="218516"/>
            <a:ext cx="3730935" cy="584776"/>
            <a:chOff x="2721943" y="699310"/>
            <a:chExt cx="3730935" cy="584776"/>
          </a:xfrm>
        </p:grpSpPr>
        <p:sp>
          <p:nvSpPr>
            <p:cNvPr id="3" name="textruta 2"/>
            <p:cNvSpPr txBox="1"/>
            <p:nvPr/>
          </p:nvSpPr>
          <p:spPr>
            <a:xfrm>
              <a:off x="2721943" y="803292"/>
              <a:ext cx="429875" cy="400110"/>
            </a:xfrm>
            <a:prstGeom prst="rect">
              <a:avLst/>
            </a:prstGeom>
            <a:solidFill>
              <a:srgbClr val="80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v-SE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7.</a:t>
              </a:r>
              <a:endParaRPr lang="sv-SE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" name="textruta 3"/>
            <p:cNvSpPr txBox="1"/>
            <p:nvPr/>
          </p:nvSpPr>
          <p:spPr>
            <a:xfrm>
              <a:off x="3428558" y="699310"/>
              <a:ext cx="302432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3200" b="1" dirty="0" smtClean="0">
                  <a:solidFill>
                    <a:srgbClr val="800000"/>
                  </a:solidFill>
                </a:rPr>
                <a:t>Arbeta bakifrån</a:t>
              </a:r>
              <a:endParaRPr lang="sv-SE" sz="3200" b="1" dirty="0">
                <a:solidFill>
                  <a:srgbClr val="800000"/>
                </a:solidFill>
              </a:endParaRPr>
            </a:p>
          </p:txBody>
        </p:sp>
      </p:grp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4" y="3261264"/>
            <a:ext cx="4906919" cy="1000441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4" y="4379288"/>
            <a:ext cx="4906919" cy="1098735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47" y="5680796"/>
            <a:ext cx="4720126" cy="1022786"/>
          </a:xfrm>
          <a:prstGeom prst="rect">
            <a:avLst/>
          </a:prstGeom>
        </p:spPr>
      </p:pic>
      <p:sp>
        <p:nvSpPr>
          <p:cNvPr id="17" name="Rektangel 16"/>
          <p:cNvSpPr/>
          <p:nvPr/>
        </p:nvSpPr>
        <p:spPr>
          <a:xfrm>
            <a:off x="5770896" y="3474276"/>
            <a:ext cx="113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latin typeface="Bradley Hand Bold"/>
                <a:cs typeface="Bradley Hand Bold"/>
              </a:rPr>
              <a:t>Tal </a:t>
            </a:r>
            <a:r>
              <a:rPr lang="es-ES_tradnl" dirty="0" smtClean="0">
                <a:latin typeface="Bradley Hand Bold"/>
                <a:cs typeface="Bradley Hand Bold"/>
              </a:rPr>
              <a:t>5 :   1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5770896" y="4564724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Bradley Hand Bold"/>
                <a:cs typeface="Bradley Hand Bold"/>
              </a:rPr>
              <a:t>Tal </a:t>
            </a:r>
            <a:r>
              <a:rPr lang="de-DE" dirty="0" smtClean="0">
                <a:latin typeface="Bradley Hand Bold"/>
                <a:cs typeface="Bradley Hand Bold"/>
              </a:rPr>
              <a:t>4 :   1 </a:t>
            </a:r>
            <a:r>
              <a:rPr lang="de-DE" dirty="0">
                <a:latin typeface="Bradley Hand Bold"/>
                <a:cs typeface="Bradley Hand Bold"/>
              </a:rPr>
              <a:t>+</a:t>
            </a:r>
            <a:r>
              <a:rPr lang="de-DE" dirty="0">
                <a:solidFill>
                  <a:srgbClr val="FF0000"/>
                </a:solidFill>
                <a:latin typeface="Bradley Hand Bold"/>
                <a:cs typeface="Bradley Hand Bold"/>
              </a:rPr>
              <a:t> 4 </a:t>
            </a:r>
            <a:r>
              <a:rPr lang="de-DE" dirty="0">
                <a:latin typeface="Bradley Hand Bold"/>
                <a:cs typeface="Bradley Hand Bold"/>
              </a:rPr>
              <a:t>= 5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5770896" y="5822857"/>
            <a:ext cx="2156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Bradley Hand Bold"/>
                <a:cs typeface="Bradley Hand Bold"/>
              </a:rPr>
              <a:t>Tal </a:t>
            </a:r>
            <a:r>
              <a:rPr lang="it-IT" dirty="0" smtClean="0">
                <a:latin typeface="Bradley Hand Bold"/>
                <a:cs typeface="Bradley Hand Bold"/>
              </a:rPr>
              <a:t>3 :   5 · </a:t>
            </a:r>
            <a:r>
              <a:rPr lang="it-IT" dirty="0" smtClean="0">
                <a:solidFill>
                  <a:srgbClr val="FF0000"/>
                </a:solidFill>
                <a:latin typeface="Bradley Hand Bold"/>
                <a:cs typeface="Bradley Hand Bold"/>
              </a:rPr>
              <a:t>10</a:t>
            </a:r>
            <a:r>
              <a:rPr lang="it-IT" dirty="0" smtClean="0">
                <a:latin typeface="Bradley Hand Bold"/>
                <a:cs typeface="Bradley Hand Bold"/>
              </a:rPr>
              <a:t> </a:t>
            </a:r>
            <a:r>
              <a:rPr lang="it-IT" dirty="0">
                <a:latin typeface="Bradley Hand Bold"/>
                <a:cs typeface="Bradley Hand Bold"/>
              </a:rPr>
              <a:t>= 50</a:t>
            </a:r>
            <a:endParaRPr lang="sv-SE" dirty="0">
              <a:latin typeface="Bradley Hand Bold"/>
              <a:cs typeface="Bradley Hand Bold"/>
            </a:endParaRPr>
          </a:p>
        </p:txBody>
      </p:sp>
      <p:pic>
        <p:nvPicPr>
          <p:cNvPr id="20" name="Bildobjekt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23" y="2421723"/>
            <a:ext cx="8643741" cy="680772"/>
          </a:xfrm>
          <a:prstGeom prst="rect">
            <a:avLst/>
          </a:prstGeom>
        </p:spPr>
      </p:pic>
      <p:grpSp>
        <p:nvGrpSpPr>
          <p:cNvPr id="22" name="Grupp 21"/>
          <p:cNvGrpSpPr/>
          <p:nvPr/>
        </p:nvGrpSpPr>
        <p:grpSpPr>
          <a:xfrm>
            <a:off x="1401811" y="497948"/>
            <a:ext cx="7230307" cy="1782672"/>
            <a:chOff x="1401811" y="497948"/>
            <a:chExt cx="7230307" cy="1782672"/>
          </a:xfrm>
        </p:grpSpPr>
        <p:sp>
          <p:nvSpPr>
            <p:cNvPr id="5" name="Rektangel 4"/>
            <p:cNvSpPr/>
            <p:nvPr/>
          </p:nvSpPr>
          <p:spPr>
            <a:xfrm>
              <a:off x="1401811" y="803292"/>
              <a:ext cx="6353078" cy="147732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dirty="0" err="1"/>
                <a:t>Zahrah</a:t>
              </a:r>
              <a:r>
                <a:rPr lang="sv-SE" dirty="0"/>
                <a:t> tänker på ett tal. Hon multiplicerar talet med 5 och adderar sen </a:t>
              </a:r>
              <a:r>
                <a:rPr lang="sv-SE" dirty="0" smtClean="0"/>
                <a:t>med 15</a:t>
              </a:r>
              <a:r>
                <a:rPr lang="sv-SE" dirty="0"/>
                <a:t>. Det svar som </a:t>
              </a:r>
              <a:r>
                <a:rPr lang="sv-SE" dirty="0" err="1"/>
                <a:t>Zahrah</a:t>
              </a:r>
              <a:r>
                <a:rPr lang="sv-SE" dirty="0"/>
                <a:t> nu har dividerar hon med 10 och subtraherar till </a:t>
              </a:r>
              <a:r>
                <a:rPr lang="sv-SE" dirty="0" smtClean="0"/>
                <a:t>slut med </a:t>
              </a:r>
              <a:r>
                <a:rPr lang="sv-SE" dirty="0"/>
                <a:t>4. Hon kommer då till talet 1. </a:t>
              </a:r>
              <a:endParaRPr lang="sv-SE" dirty="0" smtClean="0"/>
            </a:p>
            <a:p>
              <a:endParaRPr lang="sv-SE" dirty="0"/>
            </a:p>
            <a:p>
              <a:r>
                <a:rPr lang="sv-SE" dirty="0" smtClean="0"/>
                <a:t>Vilket </a:t>
              </a:r>
              <a:r>
                <a:rPr lang="sv-SE" dirty="0"/>
                <a:t>tal tänker </a:t>
              </a:r>
              <a:r>
                <a:rPr lang="sv-SE" dirty="0" err="1"/>
                <a:t>Zahrah</a:t>
              </a:r>
              <a:r>
                <a:rPr lang="sv-SE" dirty="0"/>
                <a:t> på?</a:t>
              </a:r>
            </a:p>
          </p:txBody>
        </p:sp>
        <p:pic>
          <p:nvPicPr>
            <p:cNvPr id="21" name="Bildobjekt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87851" y="497948"/>
              <a:ext cx="1144267" cy="82996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245043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470" y="598749"/>
            <a:ext cx="4166457" cy="1026439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52" y="1910017"/>
            <a:ext cx="5112175" cy="1243212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70" y="3366589"/>
            <a:ext cx="5294457" cy="1264017"/>
          </a:xfrm>
          <a:prstGeom prst="rect">
            <a:avLst/>
          </a:prstGeom>
        </p:spPr>
      </p:pic>
      <p:sp>
        <p:nvSpPr>
          <p:cNvPr id="14" name="Rektangel 13"/>
          <p:cNvSpPr/>
          <p:nvPr/>
        </p:nvSpPr>
        <p:spPr>
          <a:xfrm>
            <a:off x="6100559" y="854397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Bradley Hand Bold"/>
                <a:cs typeface="Bradley Hand Bold"/>
              </a:rPr>
              <a:t>Tal </a:t>
            </a:r>
            <a:r>
              <a:rPr lang="pt-BR" dirty="0" smtClean="0">
                <a:latin typeface="Bradley Hand Bold"/>
                <a:cs typeface="Bradley Hand Bold"/>
              </a:rPr>
              <a:t>2 : </a:t>
            </a:r>
            <a:r>
              <a:rPr lang="pt-BR" dirty="0">
                <a:latin typeface="Bradley Hand Bold"/>
                <a:cs typeface="Bradley Hand Bold"/>
              </a:rPr>
              <a:t>50 – </a:t>
            </a:r>
            <a:r>
              <a:rPr lang="pt-BR" dirty="0">
                <a:solidFill>
                  <a:srgbClr val="FF0000"/>
                </a:solidFill>
                <a:latin typeface="Bradley Hand Bold"/>
                <a:cs typeface="Bradley Hand Bold"/>
              </a:rPr>
              <a:t>15</a:t>
            </a:r>
            <a:r>
              <a:rPr lang="pt-BR" dirty="0">
                <a:latin typeface="Bradley Hand Bold"/>
                <a:cs typeface="Bradley Hand Bold"/>
              </a:rPr>
              <a:t> = 35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6159588" y="2262109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Bradley Hand Bold"/>
                <a:cs typeface="Bradley Hand Bold"/>
              </a:rPr>
              <a:t>Tal </a:t>
            </a:r>
            <a:r>
              <a:rPr lang="it-IT" dirty="0" smtClean="0">
                <a:latin typeface="Bradley Hand Bold"/>
                <a:cs typeface="Bradley Hand Bold"/>
              </a:rPr>
              <a:t>1 : </a:t>
            </a:r>
            <a:r>
              <a:rPr lang="it-IT" dirty="0">
                <a:latin typeface="Bradley Hand Bold"/>
                <a:cs typeface="Bradley Hand Bold"/>
              </a:rPr>
              <a:t>35 / </a:t>
            </a:r>
            <a:r>
              <a:rPr lang="it-IT" dirty="0">
                <a:solidFill>
                  <a:srgbClr val="FF0000"/>
                </a:solidFill>
                <a:latin typeface="Bradley Hand Bold"/>
                <a:cs typeface="Bradley Hand Bold"/>
              </a:rPr>
              <a:t>5</a:t>
            </a:r>
            <a:r>
              <a:rPr lang="it-IT" dirty="0">
                <a:latin typeface="Bradley Hand Bold"/>
                <a:cs typeface="Bradley Hand Bold"/>
              </a:rPr>
              <a:t> = 7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2784403" y="6282543"/>
            <a:ext cx="3375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</a:t>
            </a:r>
            <a:r>
              <a:rPr lang="sv-SE" dirty="0" err="1" smtClean="0">
                <a:latin typeface="Bradley Hand Bold"/>
                <a:cs typeface="Bradley Hand Bold"/>
              </a:rPr>
              <a:t>Zahrah</a:t>
            </a:r>
            <a:r>
              <a:rPr lang="sv-SE" dirty="0" smtClean="0">
                <a:latin typeface="Bradley Hand Bold"/>
                <a:cs typeface="Bradley Hand Bold"/>
              </a:rPr>
              <a:t> tänkte på talet 7.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8" name="Bildtext 1 17"/>
          <p:cNvSpPr/>
          <p:nvPr/>
        </p:nvSpPr>
        <p:spPr>
          <a:xfrm>
            <a:off x="2137446" y="4437566"/>
            <a:ext cx="3166074" cy="1404434"/>
          </a:xfrm>
          <a:prstGeom prst="borderCallout1">
            <a:avLst>
              <a:gd name="adj1" fmla="val -77"/>
              <a:gd name="adj2" fmla="val 100220"/>
              <a:gd name="adj3" fmla="val -41617"/>
              <a:gd name="adj4" fmla="val 13160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400" i="1" dirty="0" err="1">
                <a:solidFill>
                  <a:schemeClr val="tx1"/>
                </a:solidFill>
                <a:cs typeface="Bradley Hand Bold"/>
              </a:rPr>
              <a:t>Zahrah</a:t>
            </a:r>
            <a:r>
              <a:rPr lang="sv-SE" sz="1400" i="1" dirty="0">
                <a:solidFill>
                  <a:schemeClr val="tx1"/>
                </a:solidFill>
                <a:cs typeface="Bradley Hand Bold"/>
              </a:rPr>
              <a:t> tänker på ett tal. Hon multiplicerar talet med 5 och adderar sen med 15. Det svar som </a:t>
            </a:r>
            <a:r>
              <a:rPr lang="sv-SE" sz="1400" i="1" dirty="0" err="1">
                <a:solidFill>
                  <a:schemeClr val="tx1"/>
                </a:solidFill>
                <a:cs typeface="Bradley Hand Bold"/>
              </a:rPr>
              <a:t>Zahrah</a:t>
            </a:r>
            <a:r>
              <a:rPr lang="sv-SE" sz="1400" i="1" dirty="0">
                <a:solidFill>
                  <a:schemeClr val="tx1"/>
                </a:solidFill>
                <a:cs typeface="Bradley Hand Bold"/>
              </a:rPr>
              <a:t> nu har dividerar hon med 10 och subtraherar till slut med 4. Hon kommer då till talet 1. </a:t>
            </a:r>
          </a:p>
        </p:txBody>
      </p:sp>
      <p:sp>
        <p:nvSpPr>
          <p:cNvPr id="19" name="Rektangel 18"/>
          <p:cNvSpPr/>
          <p:nvPr/>
        </p:nvSpPr>
        <p:spPr>
          <a:xfrm>
            <a:off x="6474181" y="3613666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Bradley Hand Bold"/>
                <a:cs typeface="Bradley Hand Bold"/>
              </a:rPr>
              <a:t>7</a:t>
            </a:r>
            <a:r>
              <a:rPr lang="it-IT" dirty="0" smtClean="0">
                <a:latin typeface="Bradley Hand Bold"/>
                <a:cs typeface="Bradley Hand Bold"/>
              </a:rPr>
              <a:t> · 5 = 35</a:t>
            </a:r>
            <a:endParaRPr lang="sv-SE" dirty="0"/>
          </a:p>
        </p:txBody>
      </p:sp>
      <p:sp>
        <p:nvSpPr>
          <p:cNvPr id="20" name="Rektangel 19"/>
          <p:cNvSpPr/>
          <p:nvPr/>
        </p:nvSpPr>
        <p:spPr>
          <a:xfrm>
            <a:off x="6100559" y="3951010"/>
            <a:ext cx="1612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Bradley Hand Bold"/>
                <a:cs typeface="Bradley Hand Bold"/>
              </a:rPr>
              <a:t>35 + 15 = 50</a:t>
            </a:r>
            <a:endParaRPr lang="sv-SE" dirty="0"/>
          </a:p>
        </p:txBody>
      </p:sp>
      <p:grpSp>
        <p:nvGrpSpPr>
          <p:cNvPr id="21" name="Grupp 20"/>
          <p:cNvGrpSpPr/>
          <p:nvPr/>
        </p:nvGrpSpPr>
        <p:grpSpPr>
          <a:xfrm>
            <a:off x="6639680" y="4294798"/>
            <a:ext cx="941294" cy="671616"/>
            <a:chOff x="2631801" y="3388919"/>
            <a:chExt cx="941294" cy="671616"/>
          </a:xfrm>
        </p:grpSpPr>
        <p:grpSp>
          <p:nvGrpSpPr>
            <p:cNvPr id="22" name="Grupp 21"/>
            <p:cNvGrpSpPr>
              <a:grpSpLocks/>
            </p:cNvGrpSpPr>
            <p:nvPr/>
          </p:nvGrpSpPr>
          <p:grpSpPr bwMode="auto">
            <a:xfrm>
              <a:off x="2631801" y="3388919"/>
              <a:ext cx="451045" cy="671616"/>
              <a:chOff x="4036445" y="1846460"/>
              <a:chExt cx="450835" cy="671805"/>
            </a:xfrm>
          </p:grpSpPr>
          <p:sp>
            <p:nvSpPr>
              <p:cNvPr id="24" name="textruta 29"/>
              <p:cNvSpPr txBox="1">
                <a:spLocks noChangeArrowheads="1"/>
              </p:cNvSpPr>
              <p:nvPr/>
            </p:nvSpPr>
            <p:spPr bwMode="auto">
              <a:xfrm>
                <a:off x="4036445" y="1846460"/>
                <a:ext cx="450835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 smtClean="0">
                    <a:latin typeface="Bradley Hand Bold"/>
                    <a:cs typeface="Bradley Hand Bold"/>
                  </a:rPr>
                  <a:t>50</a:t>
                </a:r>
                <a:endParaRPr lang="sv-SE" sz="1800" dirty="0">
                  <a:latin typeface="Bradley Hand Bold"/>
                  <a:cs typeface="Bradley Hand Bold"/>
                </a:endParaRPr>
              </a:p>
            </p:txBody>
          </p:sp>
          <p:sp>
            <p:nvSpPr>
              <p:cNvPr id="25" name="textruta 30"/>
              <p:cNvSpPr txBox="1">
                <a:spLocks noChangeArrowheads="1"/>
              </p:cNvSpPr>
              <p:nvPr/>
            </p:nvSpPr>
            <p:spPr bwMode="auto">
              <a:xfrm>
                <a:off x="4048451" y="2148829"/>
                <a:ext cx="431454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 smtClean="0">
                    <a:solidFill>
                      <a:srgbClr val="000000"/>
                    </a:solidFill>
                    <a:latin typeface="Bradley Hand Bold"/>
                    <a:cs typeface="Bradley Hand Bold"/>
                  </a:rPr>
                  <a:t>10</a:t>
                </a:r>
                <a:endParaRPr lang="sv-SE" sz="1800" dirty="0">
                  <a:solidFill>
                    <a:srgbClr val="000000"/>
                  </a:solidFill>
                  <a:latin typeface="Bradley Hand Bold"/>
                  <a:cs typeface="Bradley Hand Bold"/>
                </a:endParaRPr>
              </a:p>
            </p:txBody>
          </p:sp>
          <p:cxnSp>
            <p:nvCxnSpPr>
              <p:cNvPr id="26" name="Rak 25"/>
              <p:cNvCxnSpPr/>
              <p:nvPr/>
            </p:nvCxnSpPr>
            <p:spPr>
              <a:xfrm>
                <a:off x="4076021" y="2203748"/>
                <a:ext cx="355432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ruta 22"/>
            <p:cNvSpPr txBox="1"/>
            <p:nvPr/>
          </p:nvSpPr>
          <p:spPr>
            <a:xfrm>
              <a:off x="2995244" y="3533558"/>
              <a:ext cx="577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>
                  <a:latin typeface="Bradley Hand Bold"/>
                  <a:cs typeface="Bradley Hand Bold"/>
                </a:rPr>
                <a:t>= 5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31" name="Rektangel 30"/>
          <p:cNvSpPr/>
          <p:nvPr/>
        </p:nvSpPr>
        <p:spPr>
          <a:xfrm>
            <a:off x="6436669" y="4966414"/>
            <a:ext cx="1132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Bradley Hand Bold"/>
                <a:cs typeface="Bradley Hand Bold"/>
              </a:rPr>
              <a:t>5 – 4 = 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2145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 animBg="1"/>
      <p:bldP spid="19" grpId="0"/>
      <p:bldP spid="2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242850" y="1121127"/>
            <a:ext cx="7197405" cy="3693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Summan </a:t>
            </a:r>
            <a:r>
              <a:rPr lang="sv-SE" dirty="0" smtClean="0"/>
              <a:t>av </a:t>
            </a:r>
            <a:r>
              <a:rPr lang="sv-SE" dirty="0"/>
              <a:t>tre </a:t>
            </a:r>
            <a:r>
              <a:rPr lang="sv-SE" dirty="0" smtClean="0"/>
              <a:t>på varandra följande udda </a:t>
            </a:r>
            <a:r>
              <a:rPr lang="sv-SE" dirty="0"/>
              <a:t>tal är 459. Vilka är de tre talen?</a:t>
            </a:r>
          </a:p>
        </p:txBody>
      </p:sp>
      <p:grpSp>
        <p:nvGrpSpPr>
          <p:cNvPr id="8" name="Grupp 7"/>
          <p:cNvGrpSpPr/>
          <p:nvPr/>
        </p:nvGrpSpPr>
        <p:grpSpPr>
          <a:xfrm>
            <a:off x="2582833" y="194872"/>
            <a:ext cx="4999043" cy="779807"/>
            <a:chOff x="2582833" y="406922"/>
            <a:chExt cx="4999043" cy="779807"/>
          </a:xfrm>
        </p:grpSpPr>
        <p:grpSp>
          <p:nvGrpSpPr>
            <p:cNvPr id="2" name="Grupp 1"/>
            <p:cNvGrpSpPr/>
            <p:nvPr/>
          </p:nvGrpSpPr>
          <p:grpSpPr>
            <a:xfrm>
              <a:off x="2582833" y="406922"/>
              <a:ext cx="4215203" cy="584776"/>
              <a:chOff x="2721943" y="699310"/>
              <a:chExt cx="4215203" cy="584776"/>
            </a:xfrm>
          </p:grpSpPr>
          <p:sp>
            <p:nvSpPr>
              <p:cNvPr id="3" name="textruta 2"/>
              <p:cNvSpPr txBox="1"/>
              <p:nvPr/>
            </p:nvSpPr>
            <p:spPr>
              <a:xfrm>
                <a:off x="2721943" y="803292"/>
                <a:ext cx="429875" cy="400110"/>
              </a:xfrm>
              <a:prstGeom prst="rect">
                <a:avLst/>
              </a:prstGeom>
              <a:solidFill>
                <a:srgbClr val="800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8.</a:t>
                </a:r>
                <a:endParaRPr lang="sv-SE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4" name="textruta 3"/>
              <p:cNvSpPr txBox="1"/>
              <p:nvPr/>
            </p:nvSpPr>
            <p:spPr>
              <a:xfrm>
                <a:off x="3428557" y="699310"/>
                <a:ext cx="3508589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3200" b="1" dirty="0" smtClean="0">
                    <a:solidFill>
                      <a:srgbClr val="800000"/>
                    </a:solidFill>
                  </a:rPr>
                  <a:t>Använda ekvation</a:t>
                </a:r>
                <a:endParaRPr lang="sv-SE" sz="3200" b="1" dirty="0">
                  <a:solidFill>
                    <a:srgbClr val="800000"/>
                  </a:solidFill>
                </a:endParaRPr>
              </a:p>
            </p:txBody>
          </p:sp>
        </p:grpSp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70236" y="406922"/>
              <a:ext cx="1111640" cy="779807"/>
            </a:xfrm>
            <a:prstGeom prst="rect">
              <a:avLst/>
            </a:prstGeom>
          </p:spPr>
        </p:pic>
      </p:grpSp>
      <p:sp>
        <p:nvSpPr>
          <p:cNvPr id="9" name="Rektangel 8"/>
          <p:cNvSpPr/>
          <p:nvPr/>
        </p:nvSpPr>
        <p:spPr>
          <a:xfrm>
            <a:off x="2178776" y="1701203"/>
            <a:ext cx="4902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Antag att det minsta av de tre udda talen är x.</a:t>
            </a:r>
          </a:p>
        </p:txBody>
      </p:sp>
      <p:sp>
        <p:nvSpPr>
          <p:cNvPr id="10" name="Rektangel 9"/>
          <p:cNvSpPr/>
          <p:nvPr/>
        </p:nvSpPr>
        <p:spPr>
          <a:xfrm>
            <a:off x="2178776" y="2006580"/>
            <a:ext cx="4912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Då är de övriga två udda talen x + 2 och x + 4.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28" y="2532289"/>
            <a:ext cx="3369632" cy="558144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905" y="2532289"/>
            <a:ext cx="1303942" cy="440684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442" y="3256164"/>
            <a:ext cx="2439618" cy="39033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6147" y="4007920"/>
            <a:ext cx="2120973" cy="363447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3487120" y="2584809"/>
            <a:ext cx="231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Bradley Hand Bold"/>
                <a:cs typeface="Bradley Hand Bold"/>
              </a:rPr>
              <a:t>x + x + 2 + x + 4 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5644131" y="2584809"/>
            <a:ext cx="596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459</a:t>
            </a:r>
          </a:p>
        </p:txBody>
      </p:sp>
      <p:sp>
        <p:nvSpPr>
          <p:cNvPr id="17" name="Rektangel 16"/>
          <p:cNvSpPr/>
          <p:nvPr/>
        </p:nvSpPr>
        <p:spPr>
          <a:xfrm>
            <a:off x="4629530" y="2954141"/>
            <a:ext cx="1142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Bradley Hand Bold"/>
                <a:cs typeface="Bradley Hand Bold"/>
              </a:rPr>
              <a:t>3x + 6 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5644131" y="2960443"/>
            <a:ext cx="596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459</a:t>
            </a:r>
          </a:p>
        </p:txBody>
      </p:sp>
      <p:sp>
        <p:nvSpPr>
          <p:cNvPr id="19" name="Rektangel 18"/>
          <p:cNvSpPr/>
          <p:nvPr/>
        </p:nvSpPr>
        <p:spPr>
          <a:xfrm>
            <a:off x="5688761" y="3277171"/>
            <a:ext cx="974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Bradley Hand Bold"/>
                <a:cs typeface="Bradley Hand Bold"/>
              </a:rPr>
              <a:t>459 </a:t>
            </a:r>
            <a:r>
              <a:rPr lang="de-DE" dirty="0">
                <a:solidFill>
                  <a:srgbClr val="FF0000"/>
                </a:solidFill>
                <a:latin typeface="Bradley Hand Bold"/>
                <a:cs typeface="Bradley Hand Bold"/>
              </a:rPr>
              <a:t>– 6</a:t>
            </a:r>
            <a:endParaRPr lang="sv-SE" dirty="0">
              <a:solidFill>
                <a:srgbClr val="FF0000"/>
              </a:solidFill>
              <a:latin typeface="Bradley Hand Bold"/>
              <a:cs typeface="Bradley Hand Bold"/>
            </a:endParaRPr>
          </a:p>
        </p:txBody>
      </p:sp>
      <p:sp>
        <p:nvSpPr>
          <p:cNvPr id="20" name="Rektangel 19"/>
          <p:cNvSpPr/>
          <p:nvPr/>
        </p:nvSpPr>
        <p:spPr>
          <a:xfrm>
            <a:off x="5081957" y="3625496"/>
            <a:ext cx="1169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Bradley Hand Bold"/>
                <a:cs typeface="Bradley Hand Bold"/>
              </a:rPr>
              <a:t>3x = 453</a:t>
            </a:r>
            <a:endParaRPr lang="sv-SE" dirty="0">
              <a:latin typeface="Bradley Hand Bold"/>
              <a:cs typeface="Bradley Hand Bold"/>
            </a:endParaRPr>
          </a:p>
        </p:txBody>
      </p:sp>
      <p:grpSp>
        <p:nvGrpSpPr>
          <p:cNvPr id="23" name="Grupp 22"/>
          <p:cNvGrpSpPr>
            <a:grpSpLocks/>
          </p:cNvGrpSpPr>
          <p:nvPr/>
        </p:nvGrpSpPr>
        <p:grpSpPr bwMode="auto">
          <a:xfrm>
            <a:off x="5675097" y="3931809"/>
            <a:ext cx="609393" cy="627167"/>
            <a:chOff x="3958200" y="1846460"/>
            <a:chExt cx="609109" cy="627343"/>
          </a:xfrm>
        </p:grpSpPr>
        <p:sp>
          <p:nvSpPr>
            <p:cNvPr id="25" name="textruta 29"/>
            <p:cNvSpPr txBox="1">
              <a:spLocks noChangeArrowheads="1"/>
            </p:cNvSpPr>
            <p:nvPr/>
          </p:nvSpPr>
          <p:spPr bwMode="auto">
            <a:xfrm>
              <a:off x="3958200" y="1846460"/>
              <a:ext cx="609109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 smtClean="0">
                  <a:latin typeface="Bradley Hand Bold"/>
                  <a:cs typeface="Bradley Hand Bold"/>
                </a:rPr>
                <a:t>453</a:t>
              </a:r>
              <a:endParaRPr lang="sv-SE" sz="1800" dirty="0">
                <a:latin typeface="Bradley Hand Bold"/>
                <a:cs typeface="Bradley Hand Bold"/>
              </a:endParaRPr>
            </a:p>
          </p:txBody>
        </p:sp>
        <p:sp>
          <p:nvSpPr>
            <p:cNvPr id="26" name="textruta 30"/>
            <p:cNvSpPr txBox="1">
              <a:spLocks noChangeArrowheads="1"/>
            </p:cNvSpPr>
            <p:nvPr/>
          </p:nvSpPr>
          <p:spPr bwMode="auto">
            <a:xfrm>
              <a:off x="4131329" y="2104367"/>
              <a:ext cx="331318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 smtClean="0">
                  <a:solidFill>
                    <a:srgbClr val="FF0000"/>
                  </a:solidFill>
                  <a:latin typeface="Bradley Hand Bold"/>
                  <a:cs typeface="Bradley Hand Bold"/>
                </a:rPr>
                <a:t>3</a:t>
              </a:r>
              <a:endParaRPr lang="sv-SE" sz="1800" dirty="0">
                <a:solidFill>
                  <a:srgbClr val="FF0000"/>
                </a:solidFill>
                <a:latin typeface="Bradley Hand Bold"/>
                <a:cs typeface="Bradley Hand Bold"/>
              </a:endParaRPr>
            </a:p>
          </p:txBody>
        </p:sp>
        <p:cxnSp>
          <p:nvCxnSpPr>
            <p:cNvPr id="27" name="Rak 26"/>
            <p:cNvCxnSpPr/>
            <p:nvPr/>
          </p:nvCxnSpPr>
          <p:spPr>
            <a:xfrm>
              <a:off x="4043870" y="2203747"/>
              <a:ext cx="490536" cy="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 27"/>
          <p:cNvGrpSpPr/>
          <p:nvPr/>
        </p:nvGrpSpPr>
        <p:grpSpPr>
          <a:xfrm>
            <a:off x="5080186" y="3943954"/>
            <a:ext cx="594911" cy="627167"/>
            <a:chOff x="2696267" y="3388920"/>
            <a:chExt cx="594911" cy="627167"/>
          </a:xfrm>
        </p:grpSpPr>
        <p:grpSp>
          <p:nvGrpSpPr>
            <p:cNvPr id="29" name="Grupp 28"/>
            <p:cNvGrpSpPr>
              <a:grpSpLocks/>
            </p:cNvGrpSpPr>
            <p:nvPr/>
          </p:nvGrpSpPr>
          <p:grpSpPr bwMode="auto">
            <a:xfrm>
              <a:off x="2696267" y="3388920"/>
              <a:ext cx="441147" cy="627167"/>
              <a:chOff x="4100876" y="1846460"/>
              <a:chExt cx="440941" cy="627343"/>
            </a:xfrm>
          </p:grpSpPr>
          <p:sp>
            <p:nvSpPr>
              <p:cNvPr id="31" name="textruta 29"/>
              <p:cNvSpPr txBox="1">
                <a:spLocks noChangeArrowheads="1"/>
              </p:cNvSpPr>
              <p:nvPr/>
            </p:nvSpPr>
            <p:spPr bwMode="auto">
              <a:xfrm>
                <a:off x="4100876" y="1846460"/>
                <a:ext cx="440941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 smtClean="0">
                    <a:latin typeface="Bradley Hand Bold"/>
                    <a:cs typeface="Bradley Hand Bold"/>
                  </a:rPr>
                  <a:t>3x</a:t>
                </a:r>
                <a:endParaRPr lang="sv-SE" sz="1800" dirty="0">
                  <a:latin typeface="Bradley Hand Bold"/>
                  <a:cs typeface="Bradley Hand Bold"/>
                </a:endParaRPr>
              </a:p>
            </p:txBody>
          </p:sp>
          <p:sp>
            <p:nvSpPr>
              <p:cNvPr id="32" name="textruta 30"/>
              <p:cNvSpPr txBox="1">
                <a:spLocks noChangeArrowheads="1"/>
              </p:cNvSpPr>
              <p:nvPr/>
            </p:nvSpPr>
            <p:spPr bwMode="auto">
              <a:xfrm>
                <a:off x="4131329" y="2104367"/>
                <a:ext cx="331318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 smtClean="0">
                    <a:solidFill>
                      <a:srgbClr val="FF0000"/>
                    </a:solidFill>
                    <a:latin typeface="Bradley Hand Bold"/>
                    <a:cs typeface="Bradley Hand Bold"/>
                  </a:rPr>
                  <a:t>3</a:t>
                </a:r>
                <a:endParaRPr lang="sv-SE" sz="1800" dirty="0">
                  <a:solidFill>
                    <a:srgbClr val="FF0000"/>
                  </a:solidFill>
                  <a:latin typeface="Bradley Hand Bold"/>
                  <a:cs typeface="Bradley Hand Bold"/>
                </a:endParaRPr>
              </a:p>
            </p:txBody>
          </p:sp>
          <p:cxnSp>
            <p:nvCxnSpPr>
              <p:cNvPr id="33" name="Rak 32"/>
              <p:cNvCxnSpPr/>
              <p:nvPr/>
            </p:nvCxnSpPr>
            <p:spPr>
              <a:xfrm>
                <a:off x="4131329" y="2203748"/>
                <a:ext cx="331318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ruta 29"/>
            <p:cNvSpPr txBox="1"/>
            <p:nvPr/>
          </p:nvSpPr>
          <p:spPr>
            <a:xfrm>
              <a:off x="3008686" y="3533558"/>
              <a:ext cx="282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>
                  <a:latin typeface="Bradley Hand Bold"/>
                  <a:cs typeface="Bradley Hand Bold"/>
                </a:rPr>
                <a:t>=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39" name="Rektangel 38"/>
          <p:cNvSpPr/>
          <p:nvPr/>
        </p:nvSpPr>
        <p:spPr>
          <a:xfrm>
            <a:off x="5230895" y="4457924"/>
            <a:ext cx="1001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x = 151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40" name="Rektangel 39"/>
          <p:cNvSpPr/>
          <p:nvPr/>
        </p:nvSpPr>
        <p:spPr>
          <a:xfrm>
            <a:off x="3961007" y="4972186"/>
            <a:ext cx="1431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Första </a:t>
            </a:r>
            <a:r>
              <a:rPr lang="sv-SE" dirty="0" smtClean="0">
                <a:latin typeface="Bradley Hand Bold"/>
                <a:cs typeface="Bradley Hand Bold"/>
              </a:rPr>
              <a:t>talet :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41" name="Rektangel 40"/>
          <p:cNvSpPr/>
          <p:nvPr/>
        </p:nvSpPr>
        <p:spPr>
          <a:xfrm>
            <a:off x="3909861" y="5273763"/>
            <a:ext cx="1482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Andra </a:t>
            </a:r>
            <a:r>
              <a:rPr lang="sv-SE" dirty="0" smtClean="0">
                <a:latin typeface="Bradley Hand Bold"/>
                <a:cs typeface="Bradley Hand Bold"/>
              </a:rPr>
              <a:t>talet :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42" name="Rektangel 41"/>
          <p:cNvSpPr/>
          <p:nvPr/>
        </p:nvSpPr>
        <p:spPr>
          <a:xfrm>
            <a:off x="5280694" y="4977155"/>
            <a:ext cx="567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151</a:t>
            </a:r>
          </a:p>
        </p:txBody>
      </p:sp>
      <p:sp>
        <p:nvSpPr>
          <p:cNvPr id="43" name="Rektangel 42"/>
          <p:cNvSpPr/>
          <p:nvPr/>
        </p:nvSpPr>
        <p:spPr>
          <a:xfrm>
            <a:off x="5280694" y="5273763"/>
            <a:ext cx="1272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Bradley Hand Bold"/>
                <a:cs typeface="Bradley Hand Bold"/>
              </a:rPr>
              <a:t>151 + 2 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44" name="Rektangel 43"/>
          <p:cNvSpPr/>
          <p:nvPr/>
        </p:nvSpPr>
        <p:spPr>
          <a:xfrm>
            <a:off x="6399989" y="5272575"/>
            <a:ext cx="585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153</a:t>
            </a:r>
          </a:p>
        </p:txBody>
      </p:sp>
      <p:sp>
        <p:nvSpPr>
          <p:cNvPr id="45" name="Rektangel 44"/>
          <p:cNvSpPr/>
          <p:nvPr/>
        </p:nvSpPr>
        <p:spPr>
          <a:xfrm>
            <a:off x="3961007" y="5546208"/>
            <a:ext cx="1406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Tredje </a:t>
            </a:r>
            <a:r>
              <a:rPr lang="sv-SE" dirty="0" smtClean="0">
                <a:latin typeface="Bradley Hand Bold"/>
                <a:cs typeface="Bradley Hand Bold"/>
              </a:rPr>
              <a:t>talet :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46" name="Rektangel 45"/>
          <p:cNvSpPr/>
          <p:nvPr/>
        </p:nvSpPr>
        <p:spPr>
          <a:xfrm>
            <a:off x="5280694" y="5551784"/>
            <a:ext cx="1273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Bradley Hand Bold"/>
                <a:cs typeface="Bradley Hand Bold"/>
              </a:rPr>
              <a:t>151 + 4 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47" name="Rektangel 46"/>
          <p:cNvSpPr/>
          <p:nvPr/>
        </p:nvSpPr>
        <p:spPr>
          <a:xfrm>
            <a:off x="6413482" y="5546208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155</a:t>
            </a:r>
          </a:p>
        </p:txBody>
      </p:sp>
      <p:sp>
        <p:nvSpPr>
          <p:cNvPr id="48" name="Rektangel 47"/>
          <p:cNvSpPr/>
          <p:nvPr/>
        </p:nvSpPr>
        <p:spPr>
          <a:xfrm>
            <a:off x="2825376" y="6206679"/>
            <a:ext cx="4160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</a:t>
            </a:r>
            <a:r>
              <a:rPr lang="sv-SE" dirty="0" smtClean="0">
                <a:latin typeface="Bradley Hand Bold"/>
                <a:cs typeface="Bradley Hand Bold"/>
              </a:rPr>
              <a:t>Det tre talen är 151, 153 och 155.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49" name="Rektangel 48"/>
          <p:cNvSpPr/>
          <p:nvPr/>
        </p:nvSpPr>
        <p:spPr>
          <a:xfrm>
            <a:off x="4251204" y="3293561"/>
            <a:ext cx="1521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Bradley Hand Bold"/>
                <a:cs typeface="Bradley Hand Bold"/>
              </a:rPr>
              <a:t>3x + 6 </a:t>
            </a:r>
            <a:r>
              <a:rPr lang="de-DE" dirty="0">
                <a:solidFill>
                  <a:srgbClr val="FF0000"/>
                </a:solidFill>
                <a:latin typeface="Bradley Hand Bold"/>
                <a:cs typeface="Bradley Hand Bold"/>
              </a:rPr>
              <a:t>– 6</a:t>
            </a:r>
            <a:r>
              <a:rPr lang="de-DE" dirty="0">
                <a:latin typeface="Bradley Hand Bold"/>
                <a:cs typeface="Bradley Hand Bold"/>
              </a:rPr>
              <a:t> =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3061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5" grpId="0"/>
      <p:bldP spid="16" grpId="0"/>
      <p:bldP spid="17" grpId="0"/>
      <p:bldP spid="18" grpId="0"/>
      <p:bldP spid="19" grpId="0"/>
      <p:bldP spid="20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25887</TotalTime>
  <Words>743</Words>
  <Application>Microsoft Macintosh PowerPoint</Application>
  <PresentationFormat>Bildspel på skärmen (4:3)</PresentationFormat>
  <Paragraphs>124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0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313</cp:revision>
  <dcterms:created xsi:type="dcterms:W3CDTF">2017-04-10T07:17:33Z</dcterms:created>
  <dcterms:modified xsi:type="dcterms:W3CDTF">2017-10-10T12:04:22Z</dcterms:modified>
</cp:coreProperties>
</file>